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58" r:id="rId2"/>
    <p:sldId id="267" r:id="rId3"/>
    <p:sldId id="471" r:id="rId4"/>
    <p:sldId id="472" r:id="rId5"/>
    <p:sldId id="273" r:id="rId6"/>
    <p:sldId id="274" r:id="rId7"/>
    <p:sldId id="473" r:id="rId8"/>
    <p:sldId id="270" r:id="rId9"/>
    <p:sldId id="474" r:id="rId10"/>
    <p:sldId id="475" r:id="rId11"/>
    <p:sldId id="484" r:id="rId12"/>
    <p:sldId id="476" r:id="rId13"/>
    <p:sldId id="470" r:id="rId14"/>
    <p:sldId id="477" r:id="rId15"/>
    <p:sldId id="478" r:id="rId16"/>
    <p:sldId id="479" r:id="rId17"/>
    <p:sldId id="480" r:id="rId18"/>
    <p:sldId id="481" r:id="rId19"/>
    <p:sldId id="482" r:id="rId20"/>
    <p:sldId id="483" r:id="rId21"/>
    <p:sldId id="485" r:id="rId22"/>
    <p:sldId id="27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19" autoAdjust="0"/>
    <p:restoredTop sz="87749" autoAdjust="0"/>
  </p:normalViewPr>
  <p:slideViewPr>
    <p:cSldViewPr snapToGrid="0">
      <p:cViewPr varScale="1">
        <p:scale>
          <a:sx n="55" d="100"/>
          <a:sy n="55" d="100"/>
        </p:scale>
        <p:origin x="1388" y="48"/>
      </p:cViewPr>
      <p:guideLst/>
    </p:cSldViewPr>
  </p:slideViewPr>
  <p:outlineViewPr>
    <p:cViewPr>
      <p:scale>
        <a:sx n="33" d="100"/>
        <a:sy n="33" d="100"/>
      </p:scale>
      <p:origin x="0" y="-11720"/>
    </p:cViewPr>
  </p:outlineViewPr>
  <p:notesTextViewPr>
    <p:cViewPr>
      <p:scale>
        <a:sx n="1" d="1"/>
        <a:sy n="1" d="1"/>
      </p:scale>
      <p:origin x="0" y="0"/>
    </p:cViewPr>
  </p:notesTextViewPr>
  <p:sorterViewPr>
    <p:cViewPr>
      <p:scale>
        <a:sx n="100" d="100"/>
        <a:sy n="100" d="100"/>
      </p:scale>
      <p:origin x="0" y="-7088"/>
    </p:cViewPr>
  </p:sorter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10/2/2023</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10/2/2023</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3</a:t>
            </a:fld>
            <a:endParaRPr lang="en-GB"/>
          </a:p>
        </p:txBody>
      </p:sp>
    </p:spTree>
    <p:extLst>
      <p:ext uri="{BB962C8B-B14F-4D97-AF65-F5344CB8AC3E}">
        <p14:creationId xmlns:p14="http://schemas.microsoft.com/office/powerpoint/2010/main" val="37011388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altLang="en-US" sz="600" b="0" i="0" u="none" strike="noStrike" kern="1200" cap="none" spc="0" normalizeH="0" baseline="0" noProof="0" dirty="0">
                <a:ln>
                  <a:noFill/>
                </a:ln>
                <a:solidFill>
                  <a:prstClr val="black"/>
                </a:solidFill>
                <a:effectLst/>
                <a:uLnTx/>
                <a:uFillTx/>
                <a:latin typeface="+mn-lt"/>
                <a:ea typeface="+mn-ea"/>
                <a:cs typeface="+mn-cs"/>
              </a:rPr>
              <a:t>The generated confusion matrix of ResNet50 on the 10% test data of 1074 (unseen during training) is shown in “Figure 5”. The purpose of the test data is to evaluate the performance of the model. Looking at the confusion matrix shows some misclassification of some of the classes.</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altLang="en-US" sz="600" b="0" i="0" u="none" strike="noStrike" kern="1200" cap="none" spc="0" normalizeH="0" baseline="0" noProof="0" dirty="0" err="1">
                <a:ln>
                  <a:noFill/>
                </a:ln>
                <a:solidFill>
                  <a:prstClr val="black"/>
                </a:solidFill>
                <a:effectLst/>
                <a:uLnTx/>
                <a:uFillTx/>
                <a:latin typeface="+mn-lt"/>
                <a:ea typeface="+mn-ea"/>
                <a:cs typeface="+mn-cs"/>
              </a:rPr>
              <a:t>i</a:t>
            </a:r>
            <a:r>
              <a:rPr kumimoji="0" lang="en-US" altLang="en-US" sz="600" b="0" i="0" u="none" strike="noStrike" kern="1200" cap="none" spc="0" normalizeH="0" baseline="0" noProof="0" dirty="0">
                <a:ln>
                  <a:noFill/>
                </a:ln>
                <a:solidFill>
                  <a:prstClr val="black"/>
                </a:solidFill>
                <a:effectLst/>
                <a:uLnTx/>
                <a:uFillTx/>
                <a:latin typeface="+mn-lt"/>
                <a:ea typeface="+mn-ea"/>
                <a:cs typeface="+mn-cs"/>
              </a:rPr>
              <a:t>.	7 of class 16 (LIHC) samples were misclassified as class 28 (THCA) while 5 samples of THCA were misclassified as LIHC. </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altLang="en-US" sz="600" b="0" i="0" u="none" strike="noStrike" kern="1200" cap="none" spc="0" normalizeH="0" baseline="0" noProof="0" dirty="0">
                <a:ln>
                  <a:noFill/>
                </a:ln>
                <a:solidFill>
                  <a:prstClr val="black"/>
                </a:solidFill>
                <a:effectLst/>
                <a:uLnTx/>
                <a:uFillTx/>
                <a:latin typeface="+mn-lt"/>
                <a:ea typeface="+mn-ea"/>
                <a:cs typeface="+mn-cs"/>
              </a:rPr>
              <a:t>ii.	5 of class 19 (OV) samples were misclassified as class 30 (UCEC) while 3 of UCEC samples were misclassified as OV samples. </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altLang="en-US" sz="600" b="0" i="0" u="none" strike="noStrike" kern="1200" cap="none" spc="0" normalizeH="0" baseline="0" noProof="0" dirty="0">
                <a:ln>
                  <a:noFill/>
                </a:ln>
                <a:solidFill>
                  <a:prstClr val="black"/>
                </a:solidFill>
                <a:effectLst/>
                <a:uLnTx/>
                <a:uFillTx/>
                <a:latin typeface="+mn-lt"/>
                <a:ea typeface="+mn-ea"/>
                <a:cs typeface="+mn-cs"/>
              </a:rPr>
              <a:t>iii.	4 class 1 (BLCA) samples were misclassified as class 23 (READ) while 1 of READ was misclassified as BLCA.</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altLang="en-US" sz="600" b="0" i="0" u="none" strike="noStrike" kern="1200" cap="none" spc="0" normalizeH="0" baseline="0" noProof="0" dirty="0">
                <a:ln>
                  <a:noFill/>
                </a:ln>
                <a:solidFill>
                  <a:prstClr val="black"/>
                </a:solidFill>
                <a:effectLst/>
                <a:uLnTx/>
                <a:uFillTx/>
                <a:latin typeface="+mn-lt"/>
                <a:ea typeface="+mn-ea"/>
                <a:cs typeface="+mn-cs"/>
              </a:rPr>
              <a:t>	According to paper [8], READ class and LIHC were also misclassified. This misclassification could be due to small samples in the test data since it only contains 10% of the total dataset in this study and the class distribution is not evenly distributed. It is an imbalanced dataset.</a:t>
            </a: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altLang="en-US" sz="600" b="0" i="0" u="none" strike="noStrike" kern="1200" cap="none" spc="0" normalizeH="0" baseline="0" noProof="0" dirty="0">
              <a:ln>
                <a:noFill/>
              </a:ln>
              <a:solidFill>
                <a:prstClr val="black"/>
              </a:solidFill>
              <a:effectLst/>
              <a:uLnTx/>
              <a:uFillTx/>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16</a:t>
            </a:fld>
            <a:endParaRPr lang="en-GB"/>
          </a:p>
        </p:txBody>
      </p:sp>
    </p:spTree>
    <p:extLst>
      <p:ext uri="{BB962C8B-B14F-4D97-AF65-F5344CB8AC3E}">
        <p14:creationId xmlns:p14="http://schemas.microsoft.com/office/powerpoint/2010/main" val="19403944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t>To get the interpretability of the model prediction, </a:t>
            </a:r>
            <a:r>
              <a:rPr lang="en-US" altLang="en-US" dirty="0" err="1"/>
              <a:t>IntegratedGradients</a:t>
            </a:r>
            <a:r>
              <a:rPr lang="en-US" altLang="en-US" dirty="0"/>
              <a:t> was imported from Alibi Explainers. An image from class 1 (BLCA) was used to inspect this. The image was preprocessed and transformed using the ResNet50 preprocess input library in the TensorFlow </a:t>
            </a:r>
            <a:r>
              <a:rPr lang="en-US" altLang="en-US" dirty="0" err="1"/>
              <a:t>keras</a:t>
            </a:r>
            <a:r>
              <a:rPr lang="en-US" altLang="en-US" dirty="0"/>
              <a:t> library. “Figure 6” shows the </a:t>
            </a:r>
            <a:r>
              <a:rPr lang="en-US" altLang="en-US" dirty="0" err="1"/>
              <a:t>explainability</a:t>
            </a:r>
            <a:r>
              <a:rPr lang="en-US" altLang="en-US" dirty="0"/>
              <a:t> of the model prediction and why it is predicting the class label “BLCA/class1” in the code. By overlaying the attribution values for each pixel over the original image on the heatmap with the black image baseline, the attributions are shown. The pixel's attribution value is obtained by adding the three-color channels' individual attribution values. Green pixels represent positive attributions, whereas red pixels represent negative attributions. The attributions are scaled in a range and show which genes or portions of the image are responsible for the observed results.</a:t>
            </a:r>
          </a:p>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17</a:t>
            </a:fld>
            <a:endParaRPr lang="en-GB"/>
          </a:p>
        </p:txBody>
      </p:sp>
    </p:spTree>
    <p:extLst>
      <p:ext uri="{BB962C8B-B14F-4D97-AF65-F5344CB8AC3E}">
        <p14:creationId xmlns:p14="http://schemas.microsoft.com/office/powerpoint/2010/main" val="38801440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altLang="en-US" sz="1200" dirty="0">
                <a:latin typeface="Times New Roman" panose="02020603050405020304" pitchFamily="18" charset="0"/>
                <a:ea typeface="SimSun" panose="02010600030101010101" pitchFamily="2" charset="-122"/>
              </a:rPr>
              <a:t>In this study, based on the Pan-Cancer Atlas provided 33 most prevalent tumor types, a transfer learning methodology to classify genomic data (Gene Expression data) was employed. The experimental result in this study shows that the pre-trained model- VGG19, </a:t>
            </a:r>
            <a:r>
              <a:rPr lang="en-US" altLang="en-US" sz="1200" dirty="0" err="1">
                <a:latin typeface="Times New Roman" panose="02020603050405020304" pitchFamily="18" charset="0"/>
                <a:ea typeface="SimSun" panose="02010600030101010101" pitchFamily="2" charset="-122"/>
              </a:rPr>
              <a:t>Xception</a:t>
            </a:r>
            <a:r>
              <a:rPr lang="en-US" altLang="en-US" sz="1200" dirty="0">
                <a:latin typeface="Times New Roman" panose="02020603050405020304" pitchFamily="18" charset="0"/>
                <a:ea typeface="SimSun" panose="02010600030101010101" pitchFamily="2" charset="-122"/>
              </a:rPr>
              <a:t>, DenseNet169, and ResNet50 with a fine-tuning procedure like retraining of some part of the convolutional layer/block to effectively learn some patterns/forms in the gene expression/medical data and the common fully connected layer retraining method of the models is good in classifying gene expression data. </a:t>
            </a:r>
            <a:r>
              <a:rPr lang="en-GB" altLang="en-US" sz="1200" dirty="0">
                <a:latin typeface="Times New Roman" panose="02020603050405020304" pitchFamily="18" charset="0"/>
                <a:ea typeface="SimSun" panose="02010600030101010101" pitchFamily="2" charset="-122"/>
              </a:rPr>
              <a:t>ResNet50 performed better in this study achieving </a:t>
            </a:r>
            <a:r>
              <a:rPr lang="en-US" altLang="en-US" sz="1200" dirty="0">
                <a:latin typeface="Times New Roman" panose="02020603050405020304" pitchFamily="18" charset="0"/>
                <a:ea typeface="SimSun" panose="02010600030101010101" pitchFamily="2" charset="-122"/>
              </a:rPr>
              <a:t>an accuracy of 92% on the 10% test set</a:t>
            </a:r>
            <a:r>
              <a:rPr lang="en-GB" altLang="en-US" sz="1200" dirty="0">
                <a:latin typeface="Times New Roman" panose="02020603050405020304" pitchFamily="18" charset="0"/>
                <a:ea typeface="SimSun" panose="02010600030101010101" pitchFamily="2" charset="-122"/>
              </a:rPr>
              <a:t> with a precision of 90%, recall of 88%, and F1 score of 89%. This performance on the unseen data (test data) shows that there is a good generalization performance of the model.</a:t>
            </a:r>
            <a:r>
              <a:rPr lang="en-GB" altLang="en-US" sz="1200" b="1" i="1" dirty="0">
                <a:latin typeface="Times New Roman" panose="02020603050405020304" pitchFamily="18" charset="0"/>
                <a:ea typeface="SimSun" panose="02010600030101010101" pitchFamily="2" charset="-122"/>
              </a:rPr>
              <a:t> </a:t>
            </a:r>
            <a:r>
              <a:rPr lang="en-US" altLang="en-US" sz="1200" dirty="0">
                <a:latin typeface="Times New Roman" panose="02020603050405020304" pitchFamily="18" charset="0"/>
                <a:ea typeface="SimSun" panose="02010600030101010101" pitchFamily="2" charset="-122"/>
              </a:rPr>
              <a:t>The proposed methodology in this paper, transfer learning and base models’ architectures fine-tuning can work well to identify tumor types based on their gene expression and will work well with other tumor types not included in this study as well as other genomics data analysis. It is faster and less computationally expensive. Also, the use of </a:t>
            </a:r>
            <a:r>
              <a:rPr lang="en-US" altLang="en-US" sz="1200" dirty="0" err="1">
                <a:latin typeface="Times New Roman" panose="02020603050405020304" pitchFamily="18" charset="0"/>
                <a:ea typeface="SimSun" panose="02010600030101010101" pitchFamily="2" charset="-122"/>
              </a:rPr>
              <a:t>IntegratedGradients</a:t>
            </a:r>
            <a:r>
              <a:rPr lang="en-US" altLang="en-US" sz="1200" dirty="0">
                <a:latin typeface="Times New Roman" panose="02020603050405020304" pitchFamily="18" charset="0"/>
                <a:ea typeface="SimSun" panose="02010600030101010101" pitchFamily="2" charset="-122"/>
              </a:rPr>
              <a:t> on the images gives a clearer view of which part of the image is attributing the cause of the prediction of the various classes. It is shown in this work that a good generalization performance is achieved. The accuracy of the methodology used in this paper shows good performance of the pre-trained models on tumor type classification as well as the interpretability of the results given using Explainable AI.</a:t>
            </a:r>
          </a:p>
          <a:p>
            <a:pPr>
              <a:spcBef>
                <a:spcPct val="0"/>
              </a:spcBef>
            </a:pPr>
            <a:endParaRPr lang="en-US" altLang="en-US" dirty="0"/>
          </a:p>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19</a:t>
            </a:fld>
            <a:endParaRPr lang="en-GB"/>
          </a:p>
        </p:txBody>
      </p:sp>
    </p:spTree>
    <p:extLst>
      <p:ext uri="{BB962C8B-B14F-4D97-AF65-F5344CB8AC3E}">
        <p14:creationId xmlns:p14="http://schemas.microsoft.com/office/powerpoint/2010/main" val="4279403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t>In this study, the dataset class distribution is imbalance, Efforts can be made for future studies to balance the class distribution for each class using some machine learning balancing data techniques like Random Over-Sampling, Under-Sampling, or Synthetic Minority Oversampling Technique (SMOTE), and much more can be considered to balance the class distribution which might improve the performance of the DNN pre-trained model classifiers. Also, the training time could be increased and some hyperparameters can be further finetuned to find the most optimum parameters to improve the model performance. The concept of training some of the convolutional block/layers in the pre-trained models can further be investigated into further to know the number of layers that should be retrained to learn the pattern and forms in the medical data as the pre-trained models do not contain any classes pointing to medical data. The black image baseline was used in this study, however, other available baselines like random image baseline can be used for a more efficient view of the </a:t>
            </a:r>
            <a:r>
              <a:rPr lang="en-US" altLang="en-US" dirty="0" err="1"/>
              <a:t>explainability</a:t>
            </a:r>
            <a:r>
              <a:rPr lang="en-US" altLang="en-US" dirty="0"/>
              <a:t> of the study. Also, it is proposed that for further study, the gene attribution shown on the heatmap be investigated, to be printed out in their names to allow for more clearer understanding of the genes causing the alterations and leading to a particular tumor. The methodology used in this study can be employed and suited well for medical imaging data analysis using Transfer learning. It also shows that Transfer learning will perform well when used for medical imaging analysis</a:t>
            </a:r>
          </a:p>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20</a:t>
            </a:fld>
            <a:endParaRPr lang="en-GB"/>
          </a:p>
        </p:txBody>
      </p:sp>
    </p:spTree>
    <p:extLst>
      <p:ext uri="{BB962C8B-B14F-4D97-AF65-F5344CB8AC3E}">
        <p14:creationId xmlns:p14="http://schemas.microsoft.com/office/powerpoint/2010/main" val="34453769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altLang="en-US" dirty="0"/>
              <a:t>1. To find out if the Transfer learning approach will work well with the dataset complexities (Relatively few samples available with high dimensional data)</a:t>
            </a:r>
          </a:p>
          <a:p>
            <a:pPr>
              <a:spcBef>
                <a:spcPct val="0"/>
              </a:spcBef>
            </a:pPr>
            <a:r>
              <a:rPr lang="en-US" altLang="en-US" dirty="0"/>
              <a:t>2. To bring the use of Explainable AI into the processes to enable interpretability of the models working and why it is predicting a specific class label</a:t>
            </a:r>
          </a:p>
          <a:p>
            <a:pPr>
              <a:spcBef>
                <a:spcPct val="0"/>
              </a:spcBef>
            </a:pPr>
            <a:r>
              <a:rPr lang="en-US" altLang="en-US" dirty="0"/>
              <a:t>3. The image produced in this study contains gene samples across the 33 classes of tumors. </a:t>
            </a:r>
          </a:p>
        </p:txBody>
      </p:sp>
      <p:sp>
        <p:nvSpPr>
          <p:cNvPr id="4" name="Slide Number Placeholder 3"/>
          <p:cNvSpPr>
            <a:spLocks noGrp="1"/>
          </p:cNvSpPr>
          <p:nvPr>
            <p:ph type="sldNum" sz="quarter" idx="5"/>
          </p:nvPr>
        </p:nvSpPr>
        <p:spPr/>
        <p:txBody>
          <a:bodyPr/>
          <a:lstStyle/>
          <a:p>
            <a:fld id="{DED491D0-8E1B-49C7-849B-A28568D94497}" type="slidenum">
              <a:rPr lang="en-GB" smtClean="0"/>
              <a:t>4</a:t>
            </a:fld>
            <a:endParaRPr lang="en-GB"/>
          </a:p>
        </p:txBody>
      </p:sp>
    </p:spTree>
    <p:extLst>
      <p:ext uri="{BB962C8B-B14F-4D97-AF65-F5344CB8AC3E}">
        <p14:creationId xmlns:p14="http://schemas.microsoft.com/office/powerpoint/2010/main" val="2544787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indent="-285750" algn="just">
              <a:lnSpc>
                <a:spcPct val="115000"/>
              </a:lnSpc>
              <a:spcBef>
                <a:spcPct val="0"/>
              </a:spcBef>
              <a:buFontTx/>
              <a:buChar char="•"/>
            </a:pPr>
            <a:r>
              <a:rPr lang="en-GB" altLang="en-US" sz="1200" dirty="0">
                <a:latin typeface="Times New Roman" panose="02020603050405020304" pitchFamily="18" charset="0"/>
                <a:ea typeface="SimSun" panose="02010600030101010101" pitchFamily="2" charset="-122"/>
              </a:rPr>
              <a:t>Publicly available RNA-</a:t>
            </a:r>
            <a:r>
              <a:rPr lang="en-GB" altLang="en-US" sz="1200" dirty="0" err="1">
                <a:latin typeface="Times New Roman" panose="02020603050405020304" pitchFamily="18" charset="0"/>
                <a:ea typeface="SimSun" panose="02010600030101010101" pitchFamily="2" charset="-122"/>
              </a:rPr>
              <a:t>Seq</a:t>
            </a:r>
            <a:r>
              <a:rPr lang="en-GB" altLang="en-US" sz="1200" dirty="0">
                <a:latin typeface="Times New Roman" panose="02020603050405020304" pitchFamily="18" charset="0"/>
                <a:ea typeface="SimSun" panose="02010600030101010101" pitchFamily="2" charset="-122"/>
              </a:rPr>
              <a:t> Expression data (Secondary data) are used in this work [10]. The Cancer Genome Atlas (TCGA) has sequenced and handled a sizable quantity of </a:t>
            </a:r>
            <a:r>
              <a:rPr lang="en-GB" altLang="en-US" sz="1200" dirty="0" err="1">
                <a:latin typeface="Times New Roman" panose="02020603050405020304" pitchFamily="18" charset="0"/>
                <a:ea typeface="SimSun" panose="02010600030101010101" pitchFamily="2" charset="-122"/>
              </a:rPr>
              <a:t>tumor</a:t>
            </a:r>
            <a:r>
              <a:rPr lang="en-GB" altLang="en-US" sz="1200" dirty="0">
                <a:latin typeface="Times New Roman" panose="02020603050405020304" pitchFamily="18" charset="0"/>
                <a:ea typeface="SimSun" panose="02010600030101010101" pitchFamily="2" charset="-122"/>
              </a:rPr>
              <a:t> tissues. From these samples, TCGA further evaluated over 11,000 </a:t>
            </a:r>
            <a:r>
              <a:rPr lang="en-GB" altLang="en-US" sz="1200" dirty="0" err="1">
                <a:latin typeface="Times New Roman" panose="02020603050405020304" pitchFamily="18" charset="0"/>
                <a:ea typeface="SimSun" panose="02010600030101010101" pitchFamily="2" charset="-122"/>
              </a:rPr>
              <a:t>tumors</a:t>
            </a:r>
            <a:r>
              <a:rPr lang="en-GB" altLang="en-US" sz="1200" dirty="0">
                <a:latin typeface="Times New Roman" panose="02020603050405020304" pitchFamily="18" charset="0"/>
                <a:ea typeface="SimSun" panose="02010600030101010101" pitchFamily="2" charset="-122"/>
              </a:rPr>
              <a:t> from the 33 most common types of cancer, which enabled the creation of the Pan-Cancer Atlas. The National Cancer Institute (NCI) and the National Human Genome Research Institute jointly founded the TCGA project in 2006 with the goal of customizing and identifying the genetic mutations responsible for various cancer types using genome sequencing and bioinformatics [12]. Pan-Cancer Atlas The Python programming language and its packages are used in this investigation. For data mining, data </a:t>
            </a:r>
            <a:r>
              <a:rPr lang="en-GB" altLang="en-US" sz="1200" dirty="0" err="1">
                <a:latin typeface="Times New Roman" panose="02020603050405020304" pitchFamily="18" charset="0"/>
                <a:ea typeface="SimSun" panose="02010600030101010101" pitchFamily="2" charset="-122"/>
              </a:rPr>
              <a:t>modeling</a:t>
            </a:r>
            <a:r>
              <a:rPr lang="en-GB" altLang="en-US" sz="1200" dirty="0">
                <a:latin typeface="Times New Roman" panose="02020603050405020304" pitchFamily="18" charset="0"/>
                <a:ea typeface="SimSun" panose="02010600030101010101" pitchFamily="2" charset="-122"/>
              </a:rPr>
              <a:t>, validation, testing, and </a:t>
            </a:r>
            <a:r>
              <a:rPr lang="en-GB" altLang="en-US" sz="1200" dirty="0" err="1">
                <a:latin typeface="Times New Roman" panose="02020603050405020304" pitchFamily="18" charset="0"/>
                <a:ea typeface="SimSun" panose="02010600030101010101" pitchFamily="2" charset="-122"/>
              </a:rPr>
              <a:t>explainability</a:t>
            </a:r>
            <a:r>
              <a:rPr lang="en-GB" altLang="en-US" sz="1200" dirty="0">
                <a:latin typeface="Times New Roman" panose="02020603050405020304" pitchFamily="18" charset="0"/>
                <a:ea typeface="SimSun" panose="02010600030101010101" pitchFamily="2" charset="-122"/>
              </a:rPr>
              <a:t>/interpretability, libraries such as TensorFlow, </a:t>
            </a:r>
            <a:r>
              <a:rPr lang="en-GB" altLang="en-US" sz="1200" dirty="0" err="1">
                <a:latin typeface="Times New Roman" panose="02020603050405020304" pitchFamily="18" charset="0"/>
                <a:ea typeface="SimSun" panose="02010600030101010101" pitchFamily="2" charset="-122"/>
              </a:rPr>
              <a:t>Keras</a:t>
            </a:r>
            <a:r>
              <a:rPr lang="en-GB" altLang="en-US" sz="1200" dirty="0">
                <a:latin typeface="Times New Roman" panose="02020603050405020304" pitchFamily="18" charset="0"/>
                <a:ea typeface="SimSun" panose="02010600030101010101" pitchFamily="2" charset="-122"/>
              </a:rPr>
              <a:t> libraries, and Alibi Explain were installed and used [13]. </a:t>
            </a:r>
          </a:p>
          <a:p>
            <a:pPr marL="457200" indent="0" algn="just">
              <a:lnSpc>
                <a:spcPct val="115000"/>
              </a:lnSpc>
              <a:spcBef>
                <a:spcPct val="0"/>
              </a:spcBef>
              <a:buFontTx/>
              <a:buNone/>
            </a:pPr>
            <a:endParaRPr lang="en-GB" altLang="en-US" sz="1200" dirty="0">
              <a:latin typeface="Times New Roman" panose="02020603050405020304" pitchFamily="18" charset="0"/>
              <a:ea typeface="SimSun" panose="02010600030101010101" pitchFamily="2" charset="-122"/>
            </a:endParaRPr>
          </a:p>
          <a:p>
            <a:pPr marL="742950" indent="-285750" algn="just">
              <a:lnSpc>
                <a:spcPct val="115000"/>
              </a:lnSpc>
              <a:spcBef>
                <a:spcPct val="0"/>
              </a:spcBef>
              <a:buFontTx/>
              <a:buChar char="•"/>
            </a:pPr>
            <a:r>
              <a:rPr lang="en-US" altLang="en-US" sz="1200" dirty="0">
                <a:latin typeface="Times New Roman" panose="02020603050405020304" pitchFamily="18" charset="0"/>
                <a:ea typeface="SimSun" panose="02010600030101010101" pitchFamily="2" charset="-122"/>
              </a:rPr>
              <a:t>This was done by using a Variance Threshold of 1.19 to filter out genes whose samples remain almost unchanged across the expression levels, and manually filtering our irregularities in the dataset</a:t>
            </a:r>
          </a:p>
          <a:p>
            <a:pPr marL="742950" indent="-285750" algn="just">
              <a:lnSpc>
                <a:spcPct val="115000"/>
              </a:lnSpc>
              <a:spcBef>
                <a:spcPct val="0"/>
              </a:spcBef>
              <a:buFontTx/>
              <a:buChar char="•"/>
            </a:pPr>
            <a:endParaRPr lang="en-US" altLang="en-US" sz="1200" dirty="0">
              <a:latin typeface="Times New Roman" panose="02020603050405020304" pitchFamily="18" charset="0"/>
              <a:ea typeface="SimSun" panose="02010600030101010101" pitchFamily="2" charset="-122"/>
            </a:endParaRPr>
          </a:p>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6</a:t>
            </a:fld>
            <a:endParaRPr lang="en-GB"/>
          </a:p>
        </p:txBody>
      </p:sp>
    </p:spTree>
    <p:extLst>
      <p:ext uri="{BB962C8B-B14F-4D97-AF65-F5344CB8AC3E}">
        <p14:creationId xmlns:p14="http://schemas.microsoft.com/office/powerpoint/2010/main" val="1230589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8</a:t>
            </a:fld>
            <a:endParaRPr lang="en-GB"/>
          </a:p>
        </p:txBody>
      </p:sp>
    </p:spTree>
    <p:extLst>
      <p:ext uri="{BB962C8B-B14F-4D97-AF65-F5344CB8AC3E}">
        <p14:creationId xmlns:p14="http://schemas.microsoft.com/office/powerpoint/2010/main" val="37205594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fontAlgn="auto">
              <a:spcBef>
                <a:spcPts val="0"/>
              </a:spcBef>
              <a:spcAft>
                <a:spcPts val="0"/>
              </a:spcAft>
              <a:buFont typeface="Wingdings" panose="05000000000000000000" pitchFamily="2" charset="2"/>
              <a:buChar char="v"/>
              <a:defRPr/>
            </a:pPr>
            <a:endParaRPr lang="en-US" sz="1200" kern="0" dirty="0">
              <a:latin typeface="Times New Roman" panose="02020603050405020304" pitchFamily="18" charset="0"/>
              <a:ea typeface="SimSun" panose="02010600030101010101" pitchFamily="2" charset="-122"/>
            </a:endParaRPr>
          </a:p>
          <a:p>
            <a:pPr marL="171450" indent="-171450" fontAlgn="auto">
              <a:spcBef>
                <a:spcPts val="0"/>
              </a:spcBef>
              <a:spcAft>
                <a:spcPts val="0"/>
              </a:spcAft>
              <a:buFont typeface="Wingdings" panose="05000000000000000000" pitchFamily="2" charset="2"/>
              <a:buChar char="v"/>
              <a:defRPr/>
            </a:pPr>
            <a:r>
              <a:rPr lang="en-US" sz="1200" kern="0" dirty="0">
                <a:solidFill>
                  <a:schemeClr val="accent6"/>
                </a:solidFill>
                <a:latin typeface="Times New Roman" panose="02020603050405020304" pitchFamily="18" charset="0"/>
                <a:ea typeface="SimSun" panose="02010600030101010101" pitchFamily="2" charset="-122"/>
              </a:rPr>
              <a:t>Variance Threshold is used to reduce the ranges of the expression read count for the gene are enormous while some values are smaller than 1.</a:t>
            </a:r>
          </a:p>
          <a:p>
            <a:pPr marL="171450" indent="-171450" fontAlgn="auto">
              <a:spcBef>
                <a:spcPts val="0"/>
              </a:spcBef>
              <a:spcAft>
                <a:spcPts val="0"/>
              </a:spcAft>
              <a:buFont typeface="Wingdings" panose="05000000000000000000" pitchFamily="2" charset="2"/>
              <a:buChar char="v"/>
              <a:defRPr/>
            </a:pPr>
            <a:endParaRPr lang="en-US" sz="1200" kern="0" dirty="0">
              <a:solidFill>
                <a:schemeClr val="accent6"/>
              </a:solidFill>
              <a:latin typeface="Times New Roman" panose="02020603050405020304" pitchFamily="18" charset="0"/>
              <a:ea typeface="SimSun" panose="02010600030101010101" pitchFamily="2" charset="-122"/>
            </a:endParaRPr>
          </a:p>
          <a:p>
            <a:pPr marL="171450" indent="-171450" fontAlgn="auto">
              <a:spcBef>
                <a:spcPts val="0"/>
              </a:spcBef>
              <a:spcAft>
                <a:spcPts val="0"/>
              </a:spcAft>
              <a:buFont typeface="Wingdings" panose="05000000000000000000" pitchFamily="2" charset="2"/>
              <a:buChar char="v"/>
              <a:defRPr/>
            </a:pPr>
            <a:r>
              <a:rPr lang="en-US" sz="1200" kern="0" dirty="0">
                <a:solidFill>
                  <a:schemeClr val="accent6"/>
                </a:solidFill>
                <a:latin typeface="Times New Roman" panose="02020603050405020304" pitchFamily="18" charset="0"/>
                <a:ea typeface="SimSun" panose="02010600030101010101" pitchFamily="2" charset="-122"/>
              </a:rPr>
              <a:t>The image was normalized to make sure the range was between [0, and 255]. </a:t>
            </a:r>
          </a:p>
          <a:p>
            <a:pPr marL="171450" indent="-171450" fontAlgn="auto">
              <a:spcBef>
                <a:spcPts val="0"/>
              </a:spcBef>
              <a:spcAft>
                <a:spcPts val="0"/>
              </a:spcAft>
              <a:buFont typeface="Wingdings" panose="05000000000000000000" pitchFamily="2" charset="2"/>
              <a:buChar char="v"/>
              <a:defRPr/>
            </a:pPr>
            <a:endParaRPr lang="en-US" sz="1200" b="0" i="0" kern="0" dirty="0">
              <a:solidFill>
                <a:schemeClr val="accent6"/>
              </a:solidFill>
              <a:effectLst/>
              <a:latin typeface="Times New Roman" panose="02020603050405020304" pitchFamily="18" charset="0"/>
              <a:ea typeface="SimSun" panose="02010600030101010101" pitchFamily="2" charset="-122"/>
            </a:endParaRPr>
          </a:p>
          <a:p>
            <a:pPr marL="171450" indent="-171450" fontAlgn="auto">
              <a:spcBef>
                <a:spcPts val="0"/>
              </a:spcBef>
              <a:spcAft>
                <a:spcPts val="0"/>
              </a:spcAft>
              <a:buFont typeface="Wingdings" panose="05000000000000000000" pitchFamily="2" charset="2"/>
              <a:buChar char="v"/>
              <a:defRPr/>
            </a:pPr>
            <a:r>
              <a:rPr lang="en-US" b="0" i="0" dirty="0">
                <a:solidFill>
                  <a:srgbClr val="E8EAED"/>
                </a:solidFill>
                <a:effectLst/>
                <a:latin typeface="Google Sans"/>
              </a:rPr>
              <a:t>In image processing, normalization is a process that </a:t>
            </a:r>
            <a:r>
              <a:rPr lang="en-US" b="0" i="0" dirty="0">
                <a:solidFill>
                  <a:srgbClr val="E2EEFF"/>
                </a:solidFill>
                <a:effectLst/>
                <a:latin typeface="Google Sans"/>
              </a:rPr>
              <a:t>changes the range of pixel intensity values</a:t>
            </a:r>
            <a:r>
              <a:rPr lang="en-US" b="0" i="0" dirty="0">
                <a:solidFill>
                  <a:srgbClr val="E8EAED"/>
                </a:solidFill>
                <a:effectLst/>
                <a:latin typeface="Google Sans"/>
              </a:rPr>
              <a:t>. </a:t>
            </a:r>
            <a:r>
              <a:rPr lang="en-US" b="0" i="0" dirty="0">
                <a:solidFill>
                  <a:srgbClr val="BDC1C6"/>
                </a:solidFill>
                <a:effectLst/>
                <a:latin typeface="Google Sans"/>
              </a:rPr>
              <a:t>Normalizing images </a:t>
            </a:r>
            <a:r>
              <a:rPr lang="en-US" b="0" i="0" dirty="0">
                <a:solidFill>
                  <a:srgbClr val="E2EEFF"/>
                </a:solidFill>
                <a:effectLst/>
                <a:latin typeface="Google Sans"/>
              </a:rPr>
              <a:t>helps to reduce overfitting by preventing the model from memorizing the pixel values of the training data</a:t>
            </a:r>
            <a:r>
              <a:rPr lang="en-US" b="0" i="0" dirty="0">
                <a:solidFill>
                  <a:srgbClr val="BDC1C6"/>
                </a:solidFill>
                <a:effectLst/>
                <a:latin typeface="Google Sans"/>
              </a:rPr>
              <a:t>. This is because the normalization procedure removes any unnecessary variations in pixel values, which could cause the model to learn spurious patterns.</a:t>
            </a:r>
          </a:p>
          <a:p>
            <a:pPr marL="171450" indent="-171450" fontAlgn="auto">
              <a:spcBef>
                <a:spcPts val="0"/>
              </a:spcBef>
              <a:spcAft>
                <a:spcPts val="0"/>
              </a:spcAft>
              <a:buFont typeface="Wingdings" panose="05000000000000000000" pitchFamily="2" charset="2"/>
              <a:buChar char="v"/>
              <a:defRPr/>
            </a:pPr>
            <a:endParaRPr lang="en-US" sz="1200" kern="0" dirty="0">
              <a:solidFill>
                <a:schemeClr val="accent6"/>
              </a:solidFill>
              <a:latin typeface="Times New Roman" panose="02020603050405020304" pitchFamily="18" charset="0"/>
              <a:ea typeface="SimSun" panose="02010600030101010101" pitchFamily="2" charset="-122"/>
            </a:endParaRP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lang="en-US" sz="1200" kern="0" dirty="0">
                <a:latin typeface="Times New Roman" panose="02020603050405020304" pitchFamily="18" charset="0"/>
                <a:ea typeface="SimSun" panose="02010600030101010101" pitchFamily="2" charset="-122"/>
              </a:rPr>
              <a:t>The images were then converted to a greyscale image with a single channel which was converted to having 3 channels through a channel duplication mechanism- it was achieved using the ImageGenerator (Image_dataset_from_directory) function in Keras to allow the images to fit the pre-trained models </a:t>
            </a:r>
          </a:p>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9</a:t>
            </a:fld>
            <a:endParaRPr lang="en-GB"/>
          </a:p>
        </p:txBody>
      </p:sp>
    </p:spTree>
    <p:extLst>
      <p:ext uri="{BB962C8B-B14F-4D97-AF65-F5344CB8AC3E}">
        <p14:creationId xmlns:p14="http://schemas.microsoft.com/office/powerpoint/2010/main" val="4065866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fontAlgn="auto">
              <a:lnSpc>
                <a:spcPct val="150000"/>
              </a:lnSpc>
              <a:spcBef>
                <a:spcPts val="0"/>
              </a:spcBef>
              <a:spcAft>
                <a:spcPts val="0"/>
              </a:spcAft>
              <a:buFont typeface="Wingdings" panose="05000000000000000000" pitchFamily="2" charset="2"/>
              <a:buChar char="v"/>
              <a:defRPr/>
            </a:pPr>
            <a:r>
              <a:rPr lang="en-US" sz="1200" kern="0" dirty="0">
                <a:latin typeface="Times New Roman" panose="02020603050405020304" pitchFamily="18" charset="0"/>
                <a:ea typeface="SimSun" panose="02010600030101010101" pitchFamily="2" charset="-122"/>
              </a:rPr>
              <a:t>UNDER TRANSFER LEARNING: Since none of these qualities—that is, the characteristics of medical data—are present in the objects or images used to train the models, this approach was carried out to enable some layers of the models to learn patterns or forms in the medical data.</a:t>
            </a:r>
          </a:p>
          <a:p>
            <a:pPr marL="171450" indent="-171450" algn="l" fontAlgn="auto">
              <a:lnSpc>
                <a:spcPct val="150000"/>
              </a:lnSpc>
              <a:spcBef>
                <a:spcPts val="0"/>
              </a:spcBef>
              <a:spcAft>
                <a:spcPts val="0"/>
              </a:spcAft>
              <a:buFont typeface="Wingdings" panose="05000000000000000000" pitchFamily="2" charset="2"/>
              <a:buChar char="v"/>
              <a:defRPr/>
            </a:pPr>
            <a:endParaRPr lang="en-US" sz="1200" kern="0" dirty="0">
              <a:latin typeface="Times New Roman" panose="02020603050405020304" pitchFamily="18" charset="0"/>
              <a:ea typeface="SimSun" panose="02010600030101010101" pitchFamily="2" charset="-122"/>
            </a:endParaRPr>
          </a:p>
          <a:p>
            <a:pPr algn="l">
              <a:lnSpc>
                <a:spcPct val="150000"/>
              </a:lnSpc>
              <a:buFont typeface="Arial" panose="020B0604020202020204" pitchFamily="34" charset="0"/>
              <a:buChar char="•"/>
            </a:pPr>
            <a:r>
              <a:rPr lang="en-US" sz="1200" kern="0" dirty="0">
                <a:latin typeface="Times New Roman" panose="02020603050405020304" pitchFamily="18" charset="0"/>
                <a:ea typeface="SimSun" panose="02010600030101010101" pitchFamily="2" charset="-122"/>
              </a:rPr>
              <a:t>UNDER EXPLAINABLE AI:  </a:t>
            </a:r>
            <a:r>
              <a:rPr lang="en-US" b="0" i="0" dirty="0">
                <a:solidFill>
                  <a:srgbClr val="000000"/>
                </a:solidFill>
                <a:effectLst/>
                <a:latin typeface="Poppins" panose="020B0502040204020203" pitchFamily="2" charset="0"/>
              </a:rPr>
              <a:t>The Integrated Gradients method is a way to make a classification model interpretable.</a:t>
            </a:r>
          </a:p>
          <a:p>
            <a:pPr algn="l">
              <a:lnSpc>
                <a:spcPct val="150000"/>
              </a:lnSpc>
              <a:buFont typeface="Arial" panose="020B0604020202020204" pitchFamily="34" charset="0"/>
              <a:buNone/>
            </a:pPr>
            <a:endParaRPr lang="en-US" b="0" i="0" dirty="0">
              <a:solidFill>
                <a:srgbClr val="000000"/>
              </a:solidFill>
              <a:effectLst/>
              <a:latin typeface="Poppins" panose="020B0502040204020203" pitchFamily="2" charset="0"/>
            </a:endParaRPr>
          </a:p>
          <a:p>
            <a:pPr algn="l">
              <a:lnSpc>
                <a:spcPct val="150000"/>
              </a:lnSpc>
              <a:buFont typeface="Arial" panose="020B0604020202020204" pitchFamily="34" charset="0"/>
              <a:buChar char="•"/>
            </a:pPr>
            <a:r>
              <a:rPr lang="en-US" b="0" i="0" dirty="0">
                <a:solidFill>
                  <a:srgbClr val="000000"/>
                </a:solidFill>
                <a:effectLst/>
                <a:latin typeface="Poppins" panose="020B0502040204020203" pitchFamily="2" charset="0"/>
              </a:rPr>
              <a:t>It can be used for all models that are differentiable, i.e. derivable. This includes, for example, neural networks, but not the basic machine learning models, such as Random Forest or Linear Regression.</a:t>
            </a:r>
          </a:p>
          <a:p>
            <a:pPr algn="l">
              <a:lnSpc>
                <a:spcPct val="150000"/>
              </a:lnSpc>
              <a:buFont typeface="Arial" panose="020B0604020202020204" pitchFamily="34" charset="0"/>
              <a:buChar char="•"/>
            </a:pPr>
            <a:endParaRPr lang="en-US" b="0" i="0" dirty="0">
              <a:solidFill>
                <a:srgbClr val="000000"/>
              </a:solidFill>
              <a:effectLst/>
              <a:latin typeface="Poppins" panose="020B0502040204020203" pitchFamily="2" charset="0"/>
            </a:endParaRPr>
          </a:p>
          <a:p>
            <a:pPr algn="l">
              <a:lnSpc>
                <a:spcPct val="150000"/>
              </a:lnSpc>
              <a:buFont typeface="Arial" panose="020B0604020202020204" pitchFamily="34" charset="0"/>
              <a:buChar char="•"/>
            </a:pPr>
            <a:r>
              <a:rPr lang="en-US" b="0" i="0" dirty="0">
                <a:solidFill>
                  <a:srgbClr val="000000"/>
                </a:solidFill>
                <a:effectLst/>
                <a:latin typeface="Poppins" panose="020B0502040204020203" pitchFamily="2" charset="0"/>
              </a:rPr>
              <a:t>Applications of the Integrated Gradient method include, for example, finding out the feature importance, debugging models, as well as improving the data set with respect to the important features.</a:t>
            </a:r>
          </a:p>
          <a:p>
            <a:pPr algn="l">
              <a:lnSpc>
                <a:spcPct val="150000"/>
              </a:lnSpc>
              <a:buFont typeface="Arial" panose="020B0604020202020204" pitchFamily="34" charset="0"/>
              <a:buChar char="•"/>
            </a:pPr>
            <a:endParaRPr lang="en-US" b="0" i="0" dirty="0">
              <a:solidFill>
                <a:srgbClr val="000000"/>
              </a:solidFill>
              <a:effectLst/>
              <a:latin typeface="Poppins" panose="020B0502040204020203" pitchFamily="2" charset="0"/>
            </a:endParaRPr>
          </a:p>
          <a:p>
            <a:pPr algn="l">
              <a:lnSpc>
                <a:spcPct val="150000"/>
              </a:lnSpc>
              <a:buFont typeface="Arial" panose="020B0604020202020204" pitchFamily="34" charset="0"/>
              <a:buChar char="•"/>
            </a:pPr>
            <a:r>
              <a:rPr lang="en-US" b="0" i="0" dirty="0">
                <a:solidFill>
                  <a:srgbClr val="000000"/>
                </a:solidFill>
                <a:effectLst/>
                <a:latin typeface="Poppins" panose="020B0502040204020203" pitchFamily="2" charset="0"/>
              </a:rPr>
              <a:t>A baseline is defined that has no effect on the classification result. Then, in a few steps, interpolations are given to the model, and the gradient is used to determine what influence the individual inputs have on the result.</a:t>
            </a:r>
          </a:p>
          <a:p>
            <a:pPr marL="171450" indent="-171450" fontAlgn="auto">
              <a:spcBef>
                <a:spcPts val="0"/>
              </a:spcBef>
              <a:spcAft>
                <a:spcPts val="0"/>
              </a:spcAft>
              <a:buFont typeface="Wingdings" panose="05000000000000000000" pitchFamily="2" charset="2"/>
              <a:buChar char="v"/>
              <a:defRPr/>
            </a:pPr>
            <a:endParaRPr lang="en-US" sz="1200" kern="0" dirty="0">
              <a:latin typeface="Times New Roman" panose="02020603050405020304" pitchFamily="18" charset="0"/>
              <a:ea typeface="SimSun" panose="02010600030101010101" pitchFamily="2" charset="-122"/>
            </a:endParaRPr>
          </a:p>
          <a:p>
            <a:pPr marL="171450" indent="-171450" fontAlgn="auto">
              <a:spcBef>
                <a:spcPts val="0"/>
              </a:spcBef>
              <a:spcAft>
                <a:spcPts val="0"/>
              </a:spcAft>
              <a:buFont typeface="Wingdings" panose="05000000000000000000" pitchFamily="2" charset="2"/>
              <a:buChar char="v"/>
              <a:defRPr/>
            </a:pPr>
            <a:endParaRPr lang="en-US" dirty="0"/>
          </a:p>
          <a:p>
            <a:pPr fontAlgn="auto">
              <a:spcBef>
                <a:spcPts val="0"/>
              </a:spcBef>
              <a:spcAft>
                <a:spcPts val="0"/>
              </a:spcAft>
              <a:defRPr/>
            </a:pPr>
            <a:endParaRPr lang="en-US" dirty="0"/>
          </a:p>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10</a:t>
            </a:fld>
            <a:endParaRPr lang="en-GB"/>
          </a:p>
        </p:txBody>
      </p:sp>
    </p:spTree>
    <p:extLst>
      <p:ext uri="{BB962C8B-B14F-4D97-AF65-F5344CB8AC3E}">
        <p14:creationId xmlns:p14="http://schemas.microsoft.com/office/powerpoint/2010/main" val="32644663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VGG19 is a deep architecture CNN network of 19 layers, including 1 SoftMax layer, 5 max-pooling layers, 3 fully connected layers, and 16 convolutional layers.</a:t>
            </a:r>
          </a:p>
          <a:p>
            <a:endParaRPr lang="en-US" dirty="0"/>
          </a:p>
          <a:p>
            <a:r>
              <a:rPr lang="en-US" dirty="0"/>
              <a:t>2. DenseNet169 was created to maximize accuracy by avoiding the vanishing gradient problem and feature mappings that reduce parameter efficiency. A variant of densely linked convolutional networks.</a:t>
            </a:r>
          </a:p>
          <a:p>
            <a:endParaRPr lang="en-US" dirty="0"/>
          </a:p>
          <a:p>
            <a:r>
              <a:rPr lang="en-US" dirty="0"/>
              <a:t>3. ResNet turns a conventional network into a residual network by "skipping over" some levels using the idea of shortcut connections. ResNet50 builds on a bottleneck design of 1x1 convolution, employs a stack of three layers rather than two levels, and decreases the number of parameters and matrix multiplication to speed up the training of each layer.</a:t>
            </a:r>
          </a:p>
          <a:p>
            <a:endParaRPr lang="en-US" dirty="0"/>
          </a:p>
          <a:p>
            <a:r>
              <a:rPr lang="en-US" dirty="0"/>
              <a:t>4. A deep convolutional neural network called Xception, which is an extreme variant of Inception, uses depth-wise Separable convolutional.</a:t>
            </a:r>
          </a:p>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11</a:t>
            </a:fld>
            <a:endParaRPr lang="en-GB"/>
          </a:p>
        </p:txBody>
      </p:sp>
    </p:spTree>
    <p:extLst>
      <p:ext uri="{BB962C8B-B14F-4D97-AF65-F5344CB8AC3E}">
        <p14:creationId xmlns:p14="http://schemas.microsoft.com/office/powerpoint/2010/main" val="36780803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fontAlgn="auto">
              <a:spcBef>
                <a:spcPts val="0"/>
              </a:spcBef>
              <a:spcAft>
                <a:spcPts val="0"/>
              </a:spcAft>
              <a:buFont typeface="Wingdings" panose="05000000000000000000" pitchFamily="2" charset="2"/>
              <a:buChar char="v"/>
              <a:defRPr/>
            </a:pPr>
            <a:r>
              <a:rPr lang="en-US" sz="3600" dirty="0">
                <a:latin typeface="Times New Roman" panose="02020603050405020304" pitchFamily="18" charset="0"/>
                <a:ea typeface="SimSun" panose="02010600030101010101" pitchFamily="2" charset="-122"/>
              </a:rPr>
              <a:t>Also, the images were modified into 3-channel images through a channel duplication mechanism allowing the pre-trained model to process the images as RGB channel images. The grayscale intensity is essentially used as the value for all three color channels in the model, which handles all three channels equally by the models [15], [16].</a:t>
            </a:r>
          </a:p>
          <a:p>
            <a:pPr marL="285750" indent="-285750" fontAlgn="auto">
              <a:spcBef>
                <a:spcPts val="0"/>
              </a:spcBef>
              <a:spcAft>
                <a:spcPts val="0"/>
              </a:spcAft>
              <a:buFont typeface="Wingdings" panose="05000000000000000000" pitchFamily="2" charset="2"/>
              <a:buChar char="v"/>
              <a:defRPr/>
            </a:pPr>
            <a:endParaRPr lang="en-US" sz="3600" dirty="0">
              <a:latin typeface="Times New Roman" panose="02020603050405020304" pitchFamily="18" charset="0"/>
              <a:ea typeface="SimSun" panose="02010600030101010101" pitchFamily="2" charset="-122"/>
            </a:endParaRPr>
          </a:p>
          <a:p>
            <a:pPr marL="285750" indent="-285750" fontAlgn="auto">
              <a:spcBef>
                <a:spcPts val="0"/>
              </a:spcBef>
              <a:spcAft>
                <a:spcPts val="0"/>
              </a:spcAft>
              <a:buFont typeface="Wingdings" panose="05000000000000000000" pitchFamily="2" charset="2"/>
              <a:buChar char="v"/>
              <a:defRPr/>
            </a:pPr>
            <a:r>
              <a:rPr lang="en-US" dirty="0"/>
              <a:t>A prediction-dense layer with a SoftMax activation, an Adam optimizer, and a learning rate of 10e-4 was used when fitting the models, this is to at least ensure that the models learn some patterns in the medical data.  To enhance generalization performance and avoid overfitting, Dropout, and L2 kernel regularization were applied. For multiclass classification problems utilized in the training of the models, the loss function is categorical cross-entropy (</a:t>
            </a:r>
            <a:r>
              <a:rPr lang="en-US" dirty="0">
                <a:solidFill>
                  <a:srgbClr val="BDC1C6"/>
                </a:solidFill>
                <a:latin typeface="arial" panose="020B0604020202020204" pitchFamily="34" charset="0"/>
              </a:rPr>
              <a:t>Computes the cross-entropy loss </a:t>
            </a:r>
            <a:r>
              <a:rPr lang="en-US" b="1" dirty="0">
                <a:solidFill>
                  <a:srgbClr val="BCC0C3"/>
                </a:solidFill>
                <a:latin typeface="arial" panose="020B0604020202020204" pitchFamily="34" charset="0"/>
              </a:rPr>
              <a:t>between the labels and predictions</a:t>
            </a:r>
            <a:r>
              <a:rPr lang="en-US" dirty="0">
                <a:solidFill>
                  <a:srgbClr val="BDC1C6"/>
                </a:solidFill>
                <a:latin typeface="arial" panose="020B0604020202020204" pitchFamily="34" charset="0"/>
              </a:rPr>
              <a:t>.)</a:t>
            </a:r>
            <a:r>
              <a:rPr lang="en-US" dirty="0"/>
              <a:t>, and a training epoch for all the models was 25 except for </a:t>
            </a:r>
            <a:r>
              <a:rPr lang="en-US" dirty="0" err="1"/>
              <a:t>Xception</a:t>
            </a:r>
            <a:r>
              <a:rPr lang="en-US" dirty="0"/>
              <a:t> trained at 15 epochs. </a:t>
            </a:r>
          </a:p>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13</a:t>
            </a:fld>
            <a:endParaRPr lang="en-GB"/>
          </a:p>
        </p:txBody>
      </p:sp>
    </p:spTree>
    <p:extLst>
      <p:ext uri="{BB962C8B-B14F-4D97-AF65-F5344CB8AC3E}">
        <p14:creationId xmlns:p14="http://schemas.microsoft.com/office/powerpoint/2010/main" val="654959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t>Inspecting the performance metrics, accuracy was less considered in this study because the data contains an imbalance class distribution. Therefore, taking the performance metrics of the ResNet50 architecture, the precision of 90% explains that when the model predicts a tumor presence, there is a 90% chance that the model is accurate while Recall/Sensitivity of 88% indicates that the model correctly predicted 88% of the actual tumor instances. In other words, the model has an 88% chance of discovering and predicting a tumor when one is present</a:t>
            </a:r>
          </a:p>
          <a:p>
            <a:endParaRPr lang="en-GB" dirty="0"/>
          </a:p>
        </p:txBody>
      </p:sp>
      <p:sp>
        <p:nvSpPr>
          <p:cNvPr id="4" name="Slide Number Placeholder 3"/>
          <p:cNvSpPr>
            <a:spLocks noGrp="1"/>
          </p:cNvSpPr>
          <p:nvPr>
            <p:ph type="sldNum" sz="quarter" idx="5"/>
          </p:nvPr>
        </p:nvSpPr>
        <p:spPr/>
        <p:txBody>
          <a:bodyPr/>
          <a:lstStyle/>
          <a:p>
            <a:fld id="{DED491D0-8E1B-49C7-849B-A28568D94497}" type="slidenum">
              <a:rPr lang="en-GB" smtClean="0"/>
              <a:t>15</a:t>
            </a:fld>
            <a:endParaRPr lang="en-GB"/>
          </a:p>
        </p:txBody>
      </p:sp>
    </p:spTree>
    <p:extLst>
      <p:ext uri="{BB962C8B-B14F-4D97-AF65-F5344CB8AC3E}">
        <p14:creationId xmlns:p14="http://schemas.microsoft.com/office/powerpoint/2010/main" val="14150214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10/2/2023</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10/2/2023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10/2/2023</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10/2/2023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10/2/2023</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10/2/2023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10/2/2023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10/2/2023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10/2/2023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10/2/2023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10/2/2023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10/2/2023</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01498" y="1837189"/>
            <a:ext cx="9247464" cy="2086854"/>
          </a:xfrm>
        </p:spPr>
        <p:txBody>
          <a:bodyPr>
            <a:noAutofit/>
          </a:bodyPr>
          <a:lstStyle/>
          <a:p>
            <a:pPr algn="ctr"/>
            <a:r>
              <a:rPr lang="en-US" sz="4800" dirty="0">
                <a:solidFill>
                  <a:schemeClr val="accent2">
                    <a:lumMod val="50000"/>
                  </a:schemeClr>
                </a:solidFill>
              </a:rPr>
              <a:t>Cancer Gene Expression Classification Using Transfer Learning and Explainable AI</a:t>
            </a:r>
          </a:p>
        </p:txBody>
      </p:sp>
      <p:sp>
        <p:nvSpPr>
          <p:cNvPr id="3" name="Subtitle 2"/>
          <p:cNvSpPr>
            <a:spLocks noGrp="1"/>
          </p:cNvSpPr>
          <p:nvPr>
            <p:ph type="subTitle" idx="1"/>
          </p:nvPr>
        </p:nvSpPr>
        <p:spPr/>
        <p:txBody>
          <a:bodyPr>
            <a:normAutofit lnSpcReduction="10000"/>
          </a:bodyPr>
          <a:lstStyle/>
          <a:p>
            <a:r>
              <a:rPr lang="en-US" sz="2800" dirty="0"/>
              <a:t>NAME:    </a:t>
            </a:r>
            <a:r>
              <a:rPr lang="en-US" sz="2800" b="1" dirty="0"/>
              <a:t>ANTHONY OMOWUMI</a:t>
            </a:r>
          </a:p>
          <a:p>
            <a:r>
              <a:rPr lang="en-US" sz="2800" b="1" dirty="0"/>
              <a:t>                 B00892305</a:t>
            </a:r>
          </a:p>
          <a:p>
            <a:endParaRPr lang="en-US" sz="2800" b="1" dirty="0"/>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advTm="2180">
        <p:fade/>
      </p:transition>
    </mc:Choice>
    <mc:Fallback xmlns="">
      <p:transition spd="med" advTm="218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181201" y="575401"/>
            <a:ext cx="11658373" cy="1035286"/>
          </a:xfrm>
        </p:spPr>
        <p:txBody>
          <a:bodyPr>
            <a:normAutofit/>
          </a:bodyPr>
          <a:lstStyle/>
          <a:p>
            <a:pPr>
              <a:defRPr/>
            </a:pPr>
            <a:r>
              <a:rPr lang="en-GB" sz="4400" dirty="0">
                <a:solidFill>
                  <a:schemeClr val="bg2"/>
                </a:solidFill>
                <a:cs typeface="Times New Roman" panose="02020603050405020304" pitchFamily="18" charset="0"/>
              </a:rPr>
              <a:t>Phase </a:t>
            </a:r>
            <a:r>
              <a:rPr lang="en-GB" sz="4400" dirty="0">
                <a:solidFill>
                  <a:schemeClr val="bg2"/>
                </a:solidFill>
                <a:latin typeface="Times New Roman" panose="02020603050405020304" pitchFamily="18" charset="0"/>
                <a:cs typeface="Times New Roman" panose="02020603050405020304" pitchFamily="18" charset="0"/>
              </a:rPr>
              <a:t>I</a:t>
            </a:r>
            <a:r>
              <a:rPr lang="en-GB" sz="4400" dirty="0">
                <a:solidFill>
                  <a:schemeClr val="bg2"/>
                </a:solidFill>
                <a:cs typeface="Times New Roman" panose="02020603050405020304" pitchFamily="18" charset="0"/>
              </a:rPr>
              <a:t> : Data Pre-processing and Transformation</a:t>
            </a:r>
          </a:p>
        </p:txBody>
      </p:sp>
      <p:sp>
        <p:nvSpPr>
          <p:cNvPr id="6" name="Content Placeholder 2">
            <a:extLst>
              <a:ext uri="{FF2B5EF4-FFF2-40B4-BE49-F238E27FC236}">
                <a16:creationId xmlns:a16="http://schemas.microsoft.com/office/drawing/2014/main" id="{7E443AF1-3F5D-4911-8DEA-9C8D1C5ACFA1}"/>
              </a:ext>
            </a:extLst>
          </p:cNvPr>
          <p:cNvSpPr>
            <a:spLocks noGrp="1"/>
          </p:cNvSpPr>
          <p:nvPr>
            <p:ph sz="half" idx="1"/>
          </p:nvPr>
        </p:nvSpPr>
        <p:spPr>
          <a:xfrm>
            <a:off x="181201" y="2102710"/>
            <a:ext cx="11318875" cy="4666389"/>
          </a:xfrm>
        </p:spPr>
        <p:txBody>
          <a:bodyPr rtlCol="0">
            <a:normAutofit fontScale="85000" lnSpcReduction="10000"/>
          </a:bodyPr>
          <a:lstStyle/>
          <a:p>
            <a:pPr marL="0" indent="0" algn="just" fontAlgn="auto">
              <a:spcBef>
                <a:spcPts val="360"/>
              </a:spcBef>
              <a:spcAft>
                <a:spcPts val="0"/>
              </a:spcAft>
              <a:buFont typeface="Arial" panose="020B0604020202020204" pitchFamily="34" charset="0"/>
              <a:buNone/>
              <a:defRPr/>
            </a:pPr>
            <a:r>
              <a:rPr lang="en-US" sz="2400" b="1" u="sng" kern="0" dirty="0">
                <a:latin typeface="Times New Roman" panose="02020603050405020304" pitchFamily="18" charset="0"/>
                <a:ea typeface="SimSun" panose="02010600030101010101" pitchFamily="2" charset="-122"/>
                <a:cs typeface="Times New Roman" panose="02020603050405020304" pitchFamily="18" charset="0"/>
              </a:rPr>
              <a:t>STEP III: TRANSFER LEARNING</a:t>
            </a:r>
          </a:p>
          <a:p>
            <a:pPr marL="347472" indent="-347472" algn="just" fontAlgn="auto">
              <a:lnSpc>
                <a:spcPct val="114000"/>
              </a:lnSpc>
              <a:spcBef>
                <a:spcPts val="360"/>
              </a:spcBef>
              <a:spcAft>
                <a:spcPts val="0"/>
              </a:spcAft>
              <a:defRPr/>
            </a:pPr>
            <a:r>
              <a:rPr lang="en-US" kern="0" dirty="0">
                <a:latin typeface="Times New Roman" panose="02020603050405020304" pitchFamily="18" charset="0"/>
                <a:ea typeface="SimSun" panose="02010600030101010101" pitchFamily="2" charset="-122"/>
              </a:rPr>
              <a:t>The pre-trained base models mentioned above underwent fine-tuning, which involved freezing some model parts, retraining some model blocks/layers, and retraining the Fully Connected layer. </a:t>
            </a:r>
          </a:p>
          <a:p>
            <a:pPr marL="347472" indent="-347472" algn="just" fontAlgn="auto">
              <a:lnSpc>
                <a:spcPct val="114000"/>
              </a:lnSpc>
              <a:spcBef>
                <a:spcPts val="360"/>
              </a:spcBef>
              <a:spcAft>
                <a:spcPts val="0"/>
              </a:spcAft>
              <a:defRPr/>
            </a:pPr>
            <a:r>
              <a:rPr lang="en-US" kern="0" dirty="0">
                <a:latin typeface="Times New Roman" panose="02020603050405020304" pitchFamily="18" charset="0"/>
                <a:ea typeface="SimSun" panose="02010600030101010101" pitchFamily="2" charset="-122"/>
              </a:rPr>
              <a:t>The pre-trained models used in this study include VGG19, DenseNet169, Xception and ResNet50</a:t>
            </a:r>
          </a:p>
          <a:p>
            <a:pPr marL="0" indent="0" algn="just" fontAlgn="auto">
              <a:lnSpc>
                <a:spcPct val="114000"/>
              </a:lnSpc>
              <a:spcBef>
                <a:spcPts val="360"/>
              </a:spcBef>
              <a:spcAft>
                <a:spcPts val="0"/>
              </a:spcAft>
              <a:buNone/>
              <a:defRPr/>
            </a:pPr>
            <a:endParaRPr lang="en-US" sz="6500" kern="0" dirty="0">
              <a:latin typeface="Times New Roman" panose="02020603050405020304" pitchFamily="18" charset="0"/>
              <a:ea typeface="SimSun" panose="02010600030101010101" pitchFamily="2" charset="-122"/>
            </a:endParaRPr>
          </a:p>
          <a:p>
            <a:pPr marL="0" indent="0" algn="just" fontAlgn="auto">
              <a:spcBef>
                <a:spcPts val="360"/>
              </a:spcBef>
              <a:spcAft>
                <a:spcPts val="0"/>
              </a:spcAft>
              <a:buFont typeface="Arial" panose="020B0604020202020204" pitchFamily="34" charset="0"/>
              <a:buNone/>
              <a:defRPr/>
            </a:pPr>
            <a:r>
              <a:rPr lang="en-US" sz="2400" b="1" u="sng" kern="0" dirty="0">
                <a:latin typeface="Times New Roman" panose="02020603050405020304" pitchFamily="18" charset="0"/>
                <a:ea typeface="SimSun" panose="02010600030101010101" pitchFamily="2" charset="-122"/>
                <a:cs typeface="Times New Roman" panose="02020603050405020304" pitchFamily="18" charset="0"/>
              </a:rPr>
              <a:t>STEP IV: EXPLAINABLE AI</a:t>
            </a:r>
          </a:p>
          <a:p>
            <a:pPr marL="347472" indent="-347472" algn="just" fontAlgn="auto">
              <a:lnSpc>
                <a:spcPct val="114000"/>
              </a:lnSpc>
              <a:spcBef>
                <a:spcPts val="360"/>
              </a:spcBef>
              <a:spcAft>
                <a:spcPts val="0"/>
              </a:spcAft>
              <a:defRPr/>
            </a:pPr>
            <a:r>
              <a:rPr lang="en-GB" kern="0" dirty="0">
                <a:latin typeface="Times New Roman" panose="02020603050405020304" pitchFamily="18" charset="0"/>
                <a:ea typeface="SimSun" panose="02010600030101010101" pitchFamily="2" charset="-122"/>
              </a:rPr>
              <a:t>Integrated Gradients generate an attribution value for each feature (in this case, for each pixel and channel in the image). The Green attribution talks about the part of the image/features contributing positively to the prediction of the class label while the red attribution indicates the part contributing negatively to the prediction.</a:t>
            </a:r>
          </a:p>
          <a:p>
            <a:pPr marL="0" indent="0" algn="just" fontAlgn="auto">
              <a:lnSpc>
                <a:spcPct val="114000"/>
              </a:lnSpc>
              <a:spcBef>
                <a:spcPts val="360"/>
              </a:spcBef>
              <a:spcAft>
                <a:spcPts val="0"/>
              </a:spcAft>
              <a:buNone/>
              <a:defRPr/>
            </a:pPr>
            <a:endParaRPr lang="en-GB" kern="0" dirty="0">
              <a:latin typeface="Times New Roman" panose="02020603050405020304" pitchFamily="18" charset="0"/>
              <a:ea typeface="SimSun" panose="02010600030101010101" pitchFamily="2" charset="-122"/>
            </a:endParaRPr>
          </a:p>
          <a:p>
            <a:pPr marL="347472" indent="-347472" algn="just" fontAlgn="auto">
              <a:lnSpc>
                <a:spcPct val="114000"/>
              </a:lnSpc>
              <a:spcBef>
                <a:spcPts val="360"/>
              </a:spcBef>
              <a:spcAft>
                <a:spcPts val="0"/>
              </a:spcAft>
              <a:defRPr/>
            </a:pPr>
            <a:r>
              <a:rPr lang="en-GB" kern="0" dirty="0">
                <a:latin typeface="Times New Roman" panose="02020603050405020304" pitchFamily="18" charset="0"/>
                <a:ea typeface="SimSun" panose="02010600030101010101" pitchFamily="2" charset="-122"/>
              </a:rPr>
              <a:t>Integrated Gradients were used to check the attribution of the image predicting a specific class label. This is to understand the part of the images leading to the prediction of the outcome</a:t>
            </a:r>
            <a:endParaRPr lang="en-US" dirty="0"/>
          </a:p>
        </p:txBody>
      </p:sp>
    </p:spTree>
    <p:extLst>
      <p:ext uri="{BB962C8B-B14F-4D97-AF65-F5344CB8AC3E}">
        <p14:creationId xmlns:p14="http://schemas.microsoft.com/office/powerpoint/2010/main" val="1418950648"/>
      </p:ext>
    </p:extLst>
  </p:cSld>
  <p:clrMapOvr>
    <a:masterClrMapping/>
  </p:clrMapOvr>
  <mc:AlternateContent xmlns:mc="http://schemas.openxmlformats.org/markup-compatibility/2006" xmlns:p14="http://schemas.microsoft.com/office/powerpoint/2010/main">
    <mc:Choice Requires="p14">
      <p:transition spd="med" p14:dur="700" advTm="2535">
        <p:fade/>
      </p:transition>
    </mc:Choice>
    <mc:Fallback xmlns="">
      <p:transition spd="med" advTm="2535">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181201" y="575401"/>
            <a:ext cx="11658373" cy="1035286"/>
          </a:xfrm>
        </p:spPr>
        <p:txBody>
          <a:bodyPr>
            <a:normAutofit/>
          </a:bodyPr>
          <a:lstStyle/>
          <a:p>
            <a:pPr>
              <a:defRPr/>
            </a:pPr>
            <a:r>
              <a:rPr lang="en-GB" sz="4400" dirty="0">
                <a:solidFill>
                  <a:schemeClr val="bg2"/>
                </a:solidFill>
                <a:cs typeface="Times New Roman" panose="02020603050405020304" pitchFamily="18" charset="0"/>
              </a:rPr>
              <a:t>Phase </a:t>
            </a:r>
            <a:r>
              <a:rPr lang="en-GB" sz="4400" dirty="0">
                <a:solidFill>
                  <a:schemeClr val="bg2"/>
                </a:solidFill>
                <a:latin typeface="Times New Roman" panose="02020603050405020304" pitchFamily="18" charset="0"/>
                <a:cs typeface="Times New Roman" panose="02020603050405020304" pitchFamily="18" charset="0"/>
              </a:rPr>
              <a:t>II</a:t>
            </a:r>
            <a:r>
              <a:rPr lang="en-GB" sz="4400" dirty="0">
                <a:solidFill>
                  <a:schemeClr val="bg2"/>
                </a:solidFill>
                <a:cs typeface="Times New Roman" panose="02020603050405020304" pitchFamily="18" charset="0"/>
              </a:rPr>
              <a:t> : Experimental Setup</a:t>
            </a:r>
          </a:p>
        </p:txBody>
      </p:sp>
      <p:sp>
        <p:nvSpPr>
          <p:cNvPr id="6" name="Content Placeholder 2">
            <a:extLst>
              <a:ext uri="{FF2B5EF4-FFF2-40B4-BE49-F238E27FC236}">
                <a16:creationId xmlns:a16="http://schemas.microsoft.com/office/drawing/2014/main" id="{7E443AF1-3F5D-4911-8DEA-9C8D1C5ACFA1}"/>
              </a:ext>
            </a:extLst>
          </p:cNvPr>
          <p:cNvSpPr>
            <a:spLocks noGrp="1"/>
          </p:cNvSpPr>
          <p:nvPr>
            <p:ph sz="half" idx="1"/>
          </p:nvPr>
        </p:nvSpPr>
        <p:spPr>
          <a:xfrm>
            <a:off x="181201" y="1876301"/>
            <a:ext cx="11318875" cy="4406298"/>
          </a:xfrm>
        </p:spPr>
        <p:txBody>
          <a:bodyPr rtlCol="0">
            <a:normAutofit fontScale="62500" lnSpcReduction="20000"/>
          </a:bodyPr>
          <a:lstStyle/>
          <a:p>
            <a:pPr algn="just" fontAlgn="auto">
              <a:lnSpc>
                <a:spcPct val="134000"/>
              </a:lnSpc>
              <a:spcBef>
                <a:spcPts val="360"/>
              </a:spcBef>
              <a:spcAft>
                <a:spcPts val="0"/>
              </a:spcAft>
              <a:buFont typeface="Arial" panose="020B0604020202020204" pitchFamily="34" charset="0"/>
              <a:buChar char="•"/>
              <a:defRPr/>
            </a:pPr>
            <a:r>
              <a:rPr lang="en-US" sz="2900" kern="0" dirty="0">
                <a:latin typeface="Times New Roman" panose="02020603050405020304" pitchFamily="18" charset="0"/>
                <a:ea typeface="SimSun" panose="02010600030101010101" pitchFamily="2" charset="-122"/>
                <a:cs typeface="Times New Roman" panose="02020603050405020304" pitchFamily="18" charset="0"/>
              </a:rPr>
              <a:t>The pre-trained models used in this study include VGG19, DenseNet169, Xception and ResNet50.</a:t>
            </a:r>
          </a:p>
          <a:p>
            <a:pPr algn="just" fontAlgn="auto">
              <a:lnSpc>
                <a:spcPct val="134000"/>
              </a:lnSpc>
              <a:spcBef>
                <a:spcPts val="360"/>
              </a:spcBef>
              <a:spcAft>
                <a:spcPts val="0"/>
              </a:spcAft>
              <a:buFont typeface="Arial" panose="020B0604020202020204" pitchFamily="34" charset="0"/>
              <a:buChar char="•"/>
              <a:defRPr/>
            </a:pPr>
            <a:r>
              <a:rPr lang="en-US" sz="2900" kern="0" dirty="0">
                <a:effectLst/>
                <a:latin typeface="Times New Roman" panose="02020603050405020304" pitchFamily="18" charset="0"/>
                <a:ea typeface="SimSun" panose="02010600030101010101" pitchFamily="2" charset="-122"/>
                <a:cs typeface="Times New Roman" panose="02020603050405020304" pitchFamily="18" charset="0"/>
              </a:rPr>
              <a:t>Four models—VGG19, ResNet50, DenseNet169, and Xception—were chosen after experimenting with a variety of base CNN pre-trained model architectures, including EfficientNetB0, MobileNet, and others.</a:t>
            </a:r>
          </a:p>
          <a:p>
            <a:pPr>
              <a:lnSpc>
                <a:spcPct val="134000"/>
              </a:lnSpc>
              <a:buFont typeface="Arial" panose="020B0604020202020204" pitchFamily="34" charset="0"/>
              <a:buChar char="•"/>
            </a:pPr>
            <a:r>
              <a:rPr lang="en-US" sz="2900" dirty="0">
                <a:latin typeface="Times New Roman" panose="02020603050405020304" pitchFamily="18" charset="0"/>
                <a:cs typeface="Times New Roman" panose="02020603050405020304" pitchFamily="18" charset="0"/>
              </a:rPr>
              <a:t>VGG19 is a deep architecture CNN network of 19 layers, including 1 SoftMax layer, 5 max-pooling layers, 3 fully connected layers, and 16 convolutional layers.</a:t>
            </a:r>
          </a:p>
          <a:p>
            <a:pPr>
              <a:lnSpc>
                <a:spcPct val="134000"/>
              </a:lnSpc>
              <a:buFont typeface="Arial" panose="020B0604020202020204" pitchFamily="34" charset="0"/>
              <a:buChar char="•"/>
            </a:pPr>
            <a:r>
              <a:rPr lang="en-US" sz="2900" dirty="0">
                <a:latin typeface="Times New Roman" panose="02020603050405020304" pitchFamily="18" charset="0"/>
                <a:cs typeface="Times New Roman" panose="02020603050405020304" pitchFamily="18" charset="0"/>
              </a:rPr>
              <a:t>DenseNet169 was created to maximize accuracy by avoiding the vanishing gradient problem and feature mappings that reduce parameter efficiency. A variant of densely linked convolutional networks.</a:t>
            </a:r>
          </a:p>
          <a:p>
            <a:pPr>
              <a:lnSpc>
                <a:spcPct val="134000"/>
              </a:lnSpc>
              <a:buFont typeface="Arial" panose="020B0604020202020204" pitchFamily="34" charset="0"/>
              <a:buChar char="•"/>
            </a:pPr>
            <a:r>
              <a:rPr lang="en-US" sz="2900" dirty="0">
                <a:latin typeface="Times New Roman" panose="02020603050405020304" pitchFamily="18" charset="0"/>
                <a:cs typeface="Times New Roman" panose="02020603050405020304" pitchFamily="18" charset="0"/>
              </a:rPr>
              <a:t>ResNet turns a conventional network into a residual network by "skipping over" some levels using the idea of shortcut connections. It decreases the number of parameters and matrix multiplication to speed up the training of each layer.</a:t>
            </a:r>
          </a:p>
          <a:p>
            <a:pPr>
              <a:lnSpc>
                <a:spcPct val="134000"/>
              </a:lnSpc>
              <a:buFont typeface="Arial" panose="020B0604020202020204" pitchFamily="34" charset="0"/>
              <a:buChar char="•"/>
            </a:pPr>
            <a:r>
              <a:rPr lang="en-US" sz="2900" dirty="0">
                <a:latin typeface="Times New Roman" panose="02020603050405020304" pitchFamily="18" charset="0"/>
                <a:cs typeface="Times New Roman" panose="02020603050405020304" pitchFamily="18" charset="0"/>
              </a:rPr>
              <a:t>A deep convolutional neural network called Xception, which is an extreme variant of Inception, uses depth-wise Separable convolutional.</a:t>
            </a:r>
          </a:p>
          <a:p>
            <a:pPr marL="347472" indent="-347472" algn="just" fontAlgn="auto">
              <a:lnSpc>
                <a:spcPct val="114000"/>
              </a:lnSpc>
              <a:spcBef>
                <a:spcPts val="360"/>
              </a:spcBef>
              <a:spcAft>
                <a:spcPts val="0"/>
              </a:spcAft>
              <a:defRPr/>
            </a:pPr>
            <a:endParaRPr lang="en-US" kern="0" dirty="0">
              <a:effectLst/>
              <a:latin typeface="Times New Roman" panose="02020603050405020304" pitchFamily="18" charset="0"/>
              <a:ea typeface="SimSun" panose="02010600030101010101" pitchFamily="2" charset="-122"/>
            </a:endParaRPr>
          </a:p>
          <a:p>
            <a:pPr marL="347472" indent="-347472" algn="just" fontAlgn="auto">
              <a:lnSpc>
                <a:spcPct val="114000"/>
              </a:lnSpc>
              <a:spcBef>
                <a:spcPts val="360"/>
              </a:spcBef>
              <a:spcAft>
                <a:spcPts val="0"/>
              </a:spcAft>
              <a:defRPr/>
            </a:pPr>
            <a:endParaRPr lang="en-US" kern="0" dirty="0">
              <a:latin typeface="Times New Roman" panose="02020603050405020304" pitchFamily="18" charset="0"/>
              <a:ea typeface="SimSun" panose="02010600030101010101" pitchFamily="2" charset="-122"/>
            </a:endParaRPr>
          </a:p>
          <a:p>
            <a:pPr marL="347472" indent="-347472" algn="just" fontAlgn="auto">
              <a:lnSpc>
                <a:spcPct val="114000"/>
              </a:lnSpc>
              <a:spcBef>
                <a:spcPts val="360"/>
              </a:spcBef>
              <a:spcAft>
                <a:spcPts val="0"/>
              </a:spcAft>
              <a:defRPr/>
            </a:pPr>
            <a:endParaRPr lang="en-US" kern="0" dirty="0">
              <a:latin typeface="Times New Roman" panose="02020603050405020304" pitchFamily="18" charset="0"/>
              <a:ea typeface="SimSun" panose="02010600030101010101" pitchFamily="2" charset="-122"/>
            </a:endParaRPr>
          </a:p>
          <a:p>
            <a:pPr marL="0" indent="0" algn="just" fontAlgn="auto">
              <a:spcBef>
                <a:spcPts val="360"/>
              </a:spcBef>
              <a:spcAft>
                <a:spcPts val="0"/>
              </a:spcAft>
              <a:buFont typeface="Arial" panose="020B0604020202020204" pitchFamily="34" charset="0"/>
              <a:buNone/>
              <a:defRPr/>
            </a:pPr>
            <a:endParaRPr lang="en-US" sz="6500" kern="0" dirty="0">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079551889"/>
      </p:ext>
    </p:extLst>
  </p:cSld>
  <p:clrMapOvr>
    <a:masterClrMapping/>
  </p:clrMapOvr>
  <mc:AlternateContent xmlns:mc="http://schemas.openxmlformats.org/markup-compatibility/2006" xmlns:p14="http://schemas.microsoft.com/office/powerpoint/2010/main">
    <mc:Choice Requires="p14">
      <p:transition spd="med" p14:dur="700" advTm="2535">
        <p:fade/>
      </p:transition>
    </mc:Choice>
    <mc:Fallback xmlns="">
      <p:transition spd="med" advTm="2535">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3619580-39D7-46DF-8BBB-27A8ADAB6252}"/>
              </a:ext>
            </a:extLst>
          </p:cNvPr>
          <p:cNvCxnSpPr/>
          <p:nvPr/>
        </p:nvCxnSpPr>
        <p:spPr>
          <a:xfrm>
            <a:off x="377505" y="3481433"/>
            <a:ext cx="11434194"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 name="Subtitle 2">
            <a:extLst>
              <a:ext uri="{FF2B5EF4-FFF2-40B4-BE49-F238E27FC236}">
                <a16:creationId xmlns:a16="http://schemas.microsoft.com/office/drawing/2014/main" id="{75515067-560B-4B68-872C-FB6CFBF55733}"/>
              </a:ext>
            </a:extLst>
          </p:cNvPr>
          <p:cNvSpPr txBox="1">
            <a:spLocks/>
          </p:cNvSpPr>
          <p:nvPr/>
        </p:nvSpPr>
        <p:spPr>
          <a:xfrm>
            <a:off x="574611" y="2172757"/>
            <a:ext cx="10154907" cy="1400954"/>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lgn="ctr">
              <a:buNone/>
            </a:pPr>
            <a:r>
              <a:rPr lang="en-US" sz="7200" b="1" dirty="0"/>
              <a:t>DATA MODELLING</a:t>
            </a:r>
          </a:p>
        </p:txBody>
      </p:sp>
    </p:spTree>
    <p:extLst>
      <p:ext uri="{BB962C8B-B14F-4D97-AF65-F5344CB8AC3E}">
        <p14:creationId xmlns:p14="http://schemas.microsoft.com/office/powerpoint/2010/main" val="2431245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343127" y="587025"/>
            <a:ext cx="9628632" cy="1035286"/>
          </a:xfrm>
        </p:spPr>
        <p:txBody>
          <a:bodyPr>
            <a:normAutofit/>
          </a:bodyPr>
          <a:lstStyle/>
          <a:p>
            <a:r>
              <a:rPr lang="en-US" sz="4400" dirty="0">
                <a:solidFill>
                  <a:schemeClr val="bg2"/>
                </a:solidFill>
              </a:rPr>
              <a:t>Data Modelling &amp; Implementation</a:t>
            </a:r>
          </a:p>
        </p:txBody>
      </p:sp>
      <p:sp>
        <p:nvSpPr>
          <p:cNvPr id="4" name="Content Placeholder 2">
            <a:extLst>
              <a:ext uri="{FF2B5EF4-FFF2-40B4-BE49-F238E27FC236}">
                <a16:creationId xmlns:a16="http://schemas.microsoft.com/office/drawing/2014/main" id="{289C4D9B-69F3-4223-A16D-C4FC5DA15B34}"/>
              </a:ext>
            </a:extLst>
          </p:cNvPr>
          <p:cNvSpPr txBox="1">
            <a:spLocks/>
          </p:cNvSpPr>
          <p:nvPr/>
        </p:nvSpPr>
        <p:spPr>
          <a:xfrm>
            <a:off x="181202" y="4216852"/>
            <a:ext cx="11068435" cy="1034655"/>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B348E8A5-7E88-46B5-8CA5-E50D8DD18D27}"/>
              </a:ext>
            </a:extLst>
          </p:cNvPr>
          <p:cNvSpPr txBox="1">
            <a:spLocks/>
          </p:cNvSpPr>
          <p:nvPr/>
        </p:nvSpPr>
        <p:spPr>
          <a:xfrm>
            <a:off x="181202" y="1943099"/>
            <a:ext cx="11144023" cy="501967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342900" indent="-342900">
              <a:lnSpc>
                <a:spcPct val="114000"/>
              </a:lnSpc>
              <a:buFont typeface="Arial" panose="020B0604020202020204" pitchFamily="34" charset="0"/>
              <a:buChar char="•"/>
              <a:defRPr/>
            </a:pPr>
            <a:r>
              <a:rPr lang="en-US" sz="2100" kern="0" dirty="0">
                <a:latin typeface="Times New Roman" panose="02020603050405020304" pitchFamily="18" charset="0"/>
                <a:ea typeface="SimSun" panose="02010600030101010101" pitchFamily="2" charset="-122"/>
              </a:rPr>
              <a:t>The classes were represented with numerical values ranging from 0 to 32, where 0 stands for ACC and 32 is the last class UVM.</a:t>
            </a:r>
          </a:p>
          <a:p>
            <a:pPr marL="342900" indent="-342900">
              <a:lnSpc>
                <a:spcPct val="114000"/>
              </a:lnSpc>
              <a:buFont typeface="Arial" panose="020B0604020202020204" pitchFamily="34" charset="0"/>
              <a:buChar char="•"/>
              <a:defRPr/>
            </a:pPr>
            <a:endParaRPr lang="en-US" sz="1200" kern="0" dirty="0">
              <a:latin typeface="Times New Roman" panose="02020603050405020304" pitchFamily="18" charset="0"/>
              <a:ea typeface="SimSun" panose="02010600030101010101" pitchFamily="2" charset="-122"/>
            </a:endParaRPr>
          </a:p>
          <a:p>
            <a:pPr marL="342900" indent="-342900">
              <a:lnSpc>
                <a:spcPct val="114000"/>
              </a:lnSpc>
              <a:buFont typeface="Arial" panose="020B0604020202020204" pitchFamily="34" charset="0"/>
              <a:buChar char="•"/>
              <a:defRPr/>
            </a:pPr>
            <a:r>
              <a:rPr lang="en-US" sz="2100" kern="0" dirty="0">
                <a:latin typeface="Times New Roman" panose="02020603050405020304" pitchFamily="18" charset="0"/>
                <a:ea typeface="SimSun" panose="02010600030101010101" pitchFamily="2" charset="-122"/>
              </a:rPr>
              <a:t>The 33 image class data were randomly split using the split-folder package in Python in the ratio of 80:10:10 for the model training, validation, and testing of the model's performance.</a:t>
            </a:r>
          </a:p>
          <a:p>
            <a:pPr marL="342900" indent="-342900">
              <a:lnSpc>
                <a:spcPct val="114000"/>
              </a:lnSpc>
              <a:buFont typeface="Arial" panose="020B0604020202020204" pitchFamily="34" charset="0"/>
              <a:buChar char="•"/>
              <a:defRPr/>
            </a:pPr>
            <a:endParaRPr lang="en-US" sz="1100" kern="0" dirty="0">
              <a:latin typeface="Times New Roman" panose="02020603050405020304" pitchFamily="18" charset="0"/>
              <a:ea typeface="SimSun" panose="02010600030101010101" pitchFamily="2" charset="-122"/>
            </a:endParaRPr>
          </a:p>
          <a:p>
            <a:pPr marL="342900" indent="-342900">
              <a:lnSpc>
                <a:spcPct val="114000"/>
              </a:lnSpc>
              <a:buFont typeface="Arial" panose="020B0604020202020204" pitchFamily="34" charset="0"/>
              <a:buChar char="•"/>
              <a:defRPr/>
            </a:pPr>
            <a:r>
              <a:rPr lang="en-US" sz="2100" dirty="0">
                <a:latin typeface="Times New Roman" panose="02020603050405020304" pitchFamily="18" charset="0"/>
                <a:cs typeface="Times New Roman" panose="02020603050405020304" pitchFamily="18" charset="0"/>
              </a:rPr>
              <a:t>A prediction-dense layer with a SoftMax activation, an Adam optimizer, and a learning rate of 10e-4 was used when fitting the models. To enhance generalization performance and avoid overfitting, Dropout, and L2 kernel regularization were applied.</a:t>
            </a:r>
          </a:p>
          <a:p>
            <a:pPr marL="342900" indent="-342900">
              <a:lnSpc>
                <a:spcPct val="114000"/>
              </a:lnSpc>
              <a:buFont typeface="Arial" panose="020B0604020202020204" pitchFamily="34" charset="0"/>
              <a:buChar char="•"/>
              <a:defRPr/>
            </a:pPr>
            <a:endParaRPr lang="en-US" sz="1200" dirty="0">
              <a:latin typeface="Times New Roman" panose="02020603050405020304" pitchFamily="18" charset="0"/>
              <a:cs typeface="Times New Roman" panose="02020603050405020304" pitchFamily="18" charset="0"/>
            </a:endParaRPr>
          </a:p>
          <a:p>
            <a:pPr marL="342900" indent="-342900">
              <a:lnSpc>
                <a:spcPct val="114000"/>
              </a:lnSpc>
              <a:buFont typeface="Arial" panose="020B0604020202020204" pitchFamily="34" charset="0"/>
              <a:buChar char="•"/>
              <a:defRPr/>
            </a:pPr>
            <a:r>
              <a:rPr lang="en-US" sz="2100" dirty="0">
                <a:latin typeface="Times New Roman" panose="02020603050405020304" pitchFamily="18" charset="0"/>
                <a:cs typeface="Times New Roman" panose="02020603050405020304" pitchFamily="18" charset="0"/>
              </a:rPr>
              <a:t>For multiclass classification problems utilized in the training of the models, the loss function is </a:t>
            </a:r>
            <a:r>
              <a:rPr lang="en-US" sz="2100" b="1" dirty="0">
                <a:latin typeface="Times New Roman" panose="02020603050405020304" pitchFamily="18" charset="0"/>
                <a:cs typeface="Times New Roman" panose="02020603050405020304" pitchFamily="18" charset="0"/>
              </a:rPr>
              <a:t>CATEGORICAL CROSS-ENTROPY (It Computes the cross-entropy loss between the labels and predictions.), </a:t>
            </a:r>
            <a:r>
              <a:rPr lang="en-US" sz="2100" dirty="0">
                <a:latin typeface="Times New Roman" panose="02020603050405020304" pitchFamily="18" charset="0"/>
                <a:cs typeface="Times New Roman" panose="02020603050405020304" pitchFamily="18" charset="0"/>
              </a:rPr>
              <a:t>and a training epoch for all the models was 25 except for Xception trained at 15 epochs.</a:t>
            </a:r>
            <a:endParaRPr lang="en-US" sz="2100" kern="0" dirty="0">
              <a:latin typeface="Times New Roman" panose="02020603050405020304" pitchFamily="18" charset="0"/>
              <a:ea typeface="SimSun" panose="02010600030101010101" pitchFamily="2" charset="-122"/>
              <a:cs typeface="Times New Roman" panose="02020603050405020304" pitchFamily="18" charset="0"/>
            </a:endParaRPr>
          </a:p>
          <a:p>
            <a:pPr>
              <a:lnSpc>
                <a:spcPct val="114000"/>
              </a:lnSpc>
              <a:defRPr/>
            </a:pPr>
            <a:endParaRPr lang="en-US" kern="0" dirty="0">
              <a:solidFill>
                <a:schemeClr val="accent6"/>
              </a:solidFill>
              <a:latin typeface="Times New Roman" panose="02020603050405020304" pitchFamily="18" charset="0"/>
              <a:ea typeface="SimSun" panose="02010600030101010101" pitchFamily="2" charset="-122"/>
            </a:endParaRPr>
          </a:p>
          <a:p>
            <a:pPr>
              <a:lnSpc>
                <a:spcPct val="114000"/>
              </a:lnSpc>
              <a:defRPr/>
            </a:pPr>
            <a:endParaRPr lang="en-US" dirty="0">
              <a:solidFill>
                <a:schemeClr val="accent6"/>
              </a:solidFill>
            </a:endParaRPr>
          </a:p>
        </p:txBody>
      </p:sp>
    </p:spTree>
    <p:extLst>
      <p:ext uri="{BB962C8B-B14F-4D97-AF65-F5344CB8AC3E}">
        <p14:creationId xmlns:p14="http://schemas.microsoft.com/office/powerpoint/2010/main" val="1777945561"/>
      </p:ext>
    </p:extLst>
  </p:cSld>
  <p:clrMapOvr>
    <a:masterClrMapping/>
  </p:clrMapOvr>
  <mc:AlternateContent xmlns:mc="http://schemas.openxmlformats.org/markup-compatibility/2006" xmlns:p14="http://schemas.microsoft.com/office/powerpoint/2010/main">
    <mc:Choice Requires="p14">
      <p:transition spd="med" p14:dur="700" advTm="2535">
        <p:fade/>
      </p:transition>
    </mc:Choice>
    <mc:Fallback xmlns="">
      <p:transition spd="med" advTm="2535">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3619580-39D7-46DF-8BBB-27A8ADAB6252}"/>
              </a:ext>
            </a:extLst>
          </p:cNvPr>
          <p:cNvCxnSpPr/>
          <p:nvPr/>
        </p:nvCxnSpPr>
        <p:spPr>
          <a:xfrm>
            <a:off x="377505" y="3481433"/>
            <a:ext cx="11434194"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 name="Subtitle 2">
            <a:extLst>
              <a:ext uri="{FF2B5EF4-FFF2-40B4-BE49-F238E27FC236}">
                <a16:creationId xmlns:a16="http://schemas.microsoft.com/office/drawing/2014/main" id="{75515067-560B-4B68-872C-FB6CFBF55733}"/>
              </a:ext>
            </a:extLst>
          </p:cNvPr>
          <p:cNvSpPr txBox="1">
            <a:spLocks/>
          </p:cNvSpPr>
          <p:nvPr/>
        </p:nvSpPr>
        <p:spPr>
          <a:xfrm>
            <a:off x="574611" y="2172757"/>
            <a:ext cx="10154907" cy="1400954"/>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lgn="ctr">
              <a:buNone/>
            </a:pPr>
            <a:r>
              <a:rPr lang="en-US" sz="7200" b="1" dirty="0"/>
              <a:t>EXPERIMENTAL RESULTS</a:t>
            </a:r>
          </a:p>
        </p:txBody>
      </p:sp>
    </p:spTree>
    <p:extLst>
      <p:ext uri="{BB962C8B-B14F-4D97-AF65-F5344CB8AC3E}">
        <p14:creationId xmlns:p14="http://schemas.microsoft.com/office/powerpoint/2010/main" val="945205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343127" y="587025"/>
            <a:ext cx="9628632" cy="1035286"/>
          </a:xfrm>
        </p:spPr>
        <p:txBody>
          <a:bodyPr>
            <a:normAutofit/>
          </a:bodyPr>
          <a:lstStyle/>
          <a:p>
            <a:r>
              <a:rPr lang="en-US" sz="4400" dirty="0">
                <a:solidFill>
                  <a:schemeClr val="bg2"/>
                </a:solidFill>
              </a:rPr>
              <a:t>Results</a:t>
            </a:r>
          </a:p>
        </p:txBody>
      </p:sp>
      <p:sp>
        <p:nvSpPr>
          <p:cNvPr id="4" name="Content Placeholder 2">
            <a:extLst>
              <a:ext uri="{FF2B5EF4-FFF2-40B4-BE49-F238E27FC236}">
                <a16:creationId xmlns:a16="http://schemas.microsoft.com/office/drawing/2014/main" id="{289C4D9B-69F3-4223-A16D-C4FC5DA15B34}"/>
              </a:ext>
            </a:extLst>
          </p:cNvPr>
          <p:cNvSpPr txBox="1">
            <a:spLocks/>
          </p:cNvSpPr>
          <p:nvPr/>
        </p:nvSpPr>
        <p:spPr>
          <a:xfrm>
            <a:off x="181202" y="4216852"/>
            <a:ext cx="11068435" cy="1034655"/>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endParaRPr lang="en-US" dirty="0"/>
          </a:p>
        </p:txBody>
      </p:sp>
      <p:graphicFrame>
        <p:nvGraphicFramePr>
          <p:cNvPr id="5" name="Content Placeholder 9">
            <a:extLst>
              <a:ext uri="{FF2B5EF4-FFF2-40B4-BE49-F238E27FC236}">
                <a16:creationId xmlns:a16="http://schemas.microsoft.com/office/drawing/2014/main" id="{552B3530-5C02-43FF-8231-54929FC1B044}"/>
              </a:ext>
            </a:extLst>
          </p:cNvPr>
          <p:cNvGraphicFramePr>
            <a:graphicFrameLocks/>
          </p:cNvGraphicFramePr>
          <p:nvPr>
            <p:extLst>
              <p:ext uri="{D42A27DB-BD31-4B8C-83A1-F6EECF244321}">
                <p14:modId xmlns:p14="http://schemas.microsoft.com/office/powerpoint/2010/main" val="2929252585"/>
              </p:ext>
            </p:extLst>
          </p:nvPr>
        </p:nvGraphicFramePr>
        <p:xfrm>
          <a:off x="171448" y="2621299"/>
          <a:ext cx="5476877" cy="4160501"/>
        </p:xfrm>
        <a:graphic>
          <a:graphicData uri="http://schemas.openxmlformats.org/drawingml/2006/table">
            <a:tbl>
              <a:tblPr firstRow="1" firstCol="1" bandRow="1">
                <a:tableStyleId>{BC89EF96-8CEA-46FF-86C4-4CE0E7609802}</a:tableStyleId>
              </a:tblPr>
              <a:tblGrid>
                <a:gridCol w="1542978">
                  <a:extLst>
                    <a:ext uri="{9D8B030D-6E8A-4147-A177-3AD203B41FA5}">
                      <a16:colId xmlns:a16="http://schemas.microsoft.com/office/drawing/2014/main" val="20000"/>
                    </a:ext>
                  </a:extLst>
                </a:gridCol>
                <a:gridCol w="1221961">
                  <a:extLst>
                    <a:ext uri="{9D8B030D-6E8A-4147-A177-3AD203B41FA5}">
                      <a16:colId xmlns:a16="http://schemas.microsoft.com/office/drawing/2014/main" val="20001"/>
                    </a:ext>
                  </a:extLst>
                </a:gridCol>
                <a:gridCol w="1252364">
                  <a:extLst>
                    <a:ext uri="{9D8B030D-6E8A-4147-A177-3AD203B41FA5}">
                      <a16:colId xmlns:a16="http://schemas.microsoft.com/office/drawing/2014/main" val="20002"/>
                    </a:ext>
                  </a:extLst>
                </a:gridCol>
                <a:gridCol w="1459574">
                  <a:extLst>
                    <a:ext uri="{9D8B030D-6E8A-4147-A177-3AD203B41FA5}">
                      <a16:colId xmlns:a16="http://schemas.microsoft.com/office/drawing/2014/main" val="20003"/>
                    </a:ext>
                  </a:extLst>
                </a:gridCol>
              </a:tblGrid>
              <a:tr h="962312">
                <a:tc rowSpan="2">
                  <a:txBody>
                    <a:bodyPr/>
                    <a:lstStyle/>
                    <a:p>
                      <a:pPr algn="ctr"/>
                      <a:endParaRPr lang="en-US" sz="1600" b="1" kern="100" dirty="0">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600" b="1" kern="100" dirty="0">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kern="100" dirty="0">
                          <a:effectLst/>
                          <a:latin typeface="Times New Roman" panose="02020603050405020304" pitchFamily="18" charset="0"/>
                          <a:cs typeface="Times New Roman" panose="02020603050405020304" pitchFamily="18" charset="0"/>
                        </a:rPr>
                        <a:t>Fine-Tuned Classification Model </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p>
                      <a:pPr algn="ctr"/>
                      <a:endParaRPr lang="en-US" sz="1600" b="1" kern="100" dirty="0">
                        <a:effectLst/>
                        <a:latin typeface="Times New Roman" panose="02020603050405020304" pitchFamily="18" charset="0"/>
                        <a:cs typeface="Times New Roman" panose="02020603050405020304" pitchFamily="18" charset="0"/>
                      </a:endParaRPr>
                    </a:p>
                  </a:txBody>
                  <a:tcPr marL="68573" marR="68573" marT="0" marB="0"/>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600" b="0" kern="100" dirty="0">
                          <a:effectLst/>
                          <a:latin typeface="Times New Roman" panose="02020603050405020304" pitchFamily="18" charset="0"/>
                          <a:ea typeface="SimSun" panose="02010600030101010101" pitchFamily="2" charset="-122"/>
                          <a:cs typeface="Times New Roman" panose="02020603050405020304" pitchFamily="18" charset="0"/>
                        </a:rPr>
                        <a:t>ACCURACY PERFORMANCE ON THE TRAIN, VALIDATION AND TEST DATASET</a:t>
                      </a:r>
                      <a:endParaRPr lang="en-US" sz="1600" b="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915481">
                <a:tc vMerge="1">
                  <a:txBody>
                    <a:bodyPr/>
                    <a:lstStyle/>
                    <a:p>
                      <a:endParaRPr lang="en-US"/>
                    </a:p>
                  </a:txBody>
                  <a:tcPr/>
                </a:tc>
                <a:tc>
                  <a:txBody>
                    <a:bodyPr/>
                    <a:lstStyle/>
                    <a:p>
                      <a:pPr algn="ctr"/>
                      <a:r>
                        <a:rPr lang="en-US" sz="1600" b="1" kern="100">
                          <a:effectLst/>
                          <a:latin typeface="Times New Roman" panose="02020603050405020304" pitchFamily="18" charset="0"/>
                          <a:cs typeface="Times New Roman" panose="02020603050405020304" pitchFamily="18" charset="0"/>
                        </a:rPr>
                        <a:t>Train Accuracy (80%)</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dirty="0">
                          <a:effectLst/>
                          <a:latin typeface="Times New Roman" panose="02020603050405020304" pitchFamily="18" charset="0"/>
                          <a:cs typeface="Times New Roman" panose="02020603050405020304" pitchFamily="18" charset="0"/>
                        </a:rPr>
                        <a:t>Valid Accuracy (10%)</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dirty="0">
                          <a:effectLst/>
                          <a:latin typeface="Times New Roman" panose="02020603050405020304" pitchFamily="18" charset="0"/>
                          <a:cs typeface="Times New Roman" panose="02020603050405020304" pitchFamily="18" charset="0"/>
                        </a:rPr>
                        <a:t>Test </a:t>
                      </a:r>
                    </a:p>
                    <a:p>
                      <a:pPr algn="ctr"/>
                      <a:r>
                        <a:rPr lang="en-US" sz="1600" b="1" kern="100" dirty="0">
                          <a:effectLst/>
                          <a:latin typeface="Times New Roman" panose="02020603050405020304" pitchFamily="18" charset="0"/>
                          <a:cs typeface="Times New Roman" panose="02020603050405020304" pitchFamily="18" charset="0"/>
                        </a:rPr>
                        <a:t>Accuracy </a:t>
                      </a:r>
                    </a:p>
                    <a:p>
                      <a:pPr algn="ctr"/>
                      <a:r>
                        <a:rPr lang="en-US" sz="1600" b="1" kern="100" dirty="0">
                          <a:effectLst/>
                          <a:latin typeface="Times New Roman" panose="02020603050405020304" pitchFamily="18" charset="0"/>
                          <a:cs typeface="Times New Roman" panose="02020603050405020304" pitchFamily="18" charset="0"/>
                        </a:rPr>
                        <a:t>(10%)</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extLst>
                  <a:ext uri="{0D108BD9-81ED-4DB2-BD59-A6C34878D82A}">
                    <a16:rowId xmlns:a16="http://schemas.microsoft.com/office/drawing/2014/main" val="10001"/>
                  </a:ext>
                </a:extLst>
              </a:tr>
              <a:tr h="599258">
                <a:tc>
                  <a:txBody>
                    <a:bodyPr/>
                    <a:lstStyle/>
                    <a:p>
                      <a:pPr algn="ctr"/>
                      <a:r>
                        <a:rPr lang="en-US" sz="1600" b="1" kern="100">
                          <a:effectLst/>
                          <a:latin typeface="Times New Roman" panose="02020603050405020304" pitchFamily="18" charset="0"/>
                          <a:cs typeface="Times New Roman" panose="02020603050405020304" pitchFamily="18" charset="0"/>
                        </a:rPr>
                        <a:t>Xception</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a:effectLst/>
                          <a:latin typeface="Times New Roman" panose="02020603050405020304" pitchFamily="18" charset="0"/>
                          <a:cs typeface="Times New Roman" panose="02020603050405020304" pitchFamily="18" charset="0"/>
                        </a:rPr>
                        <a:t>99.69%</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a:effectLst/>
                          <a:latin typeface="Times New Roman" panose="02020603050405020304" pitchFamily="18" charset="0"/>
                          <a:cs typeface="Times New Roman" panose="02020603050405020304" pitchFamily="18" charset="0"/>
                        </a:rPr>
                        <a:t>91.75%</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dirty="0">
                          <a:effectLst/>
                          <a:latin typeface="Times New Roman" panose="02020603050405020304" pitchFamily="18" charset="0"/>
                          <a:cs typeface="Times New Roman" panose="02020603050405020304" pitchFamily="18" charset="0"/>
                        </a:rPr>
                        <a:t>90.00%</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extLst>
                  <a:ext uri="{0D108BD9-81ED-4DB2-BD59-A6C34878D82A}">
                    <a16:rowId xmlns:a16="http://schemas.microsoft.com/office/drawing/2014/main" val="10002"/>
                  </a:ext>
                </a:extLst>
              </a:tr>
              <a:tr h="551891">
                <a:tc>
                  <a:txBody>
                    <a:bodyPr/>
                    <a:lstStyle/>
                    <a:p>
                      <a:pPr algn="ctr"/>
                      <a:r>
                        <a:rPr lang="en-US" sz="1600" b="1" kern="100" dirty="0">
                          <a:effectLst/>
                          <a:latin typeface="Times New Roman" panose="02020603050405020304" pitchFamily="18" charset="0"/>
                          <a:cs typeface="Times New Roman" panose="02020603050405020304" pitchFamily="18" charset="0"/>
                        </a:rPr>
                        <a:t>DenseNet169</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a:effectLst/>
                          <a:latin typeface="Times New Roman" panose="02020603050405020304" pitchFamily="18" charset="0"/>
                          <a:cs typeface="Times New Roman" panose="02020603050405020304" pitchFamily="18" charset="0"/>
                        </a:rPr>
                        <a:t>98.20%</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dirty="0">
                          <a:effectLst/>
                          <a:latin typeface="Times New Roman" panose="02020603050405020304" pitchFamily="18" charset="0"/>
                          <a:cs typeface="Times New Roman" panose="02020603050405020304" pitchFamily="18" charset="0"/>
                        </a:rPr>
                        <a:t>92.33%</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dirty="0">
                          <a:effectLst/>
                          <a:latin typeface="Times New Roman" panose="02020603050405020304" pitchFamily="18" charset="0"/>
                          <a:cs typeface="Times New Roman" panose="02020603050405020304" pitchFamily="18" charset="0"/>
                        </a:rPr>
                        <a:t>91.00%</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extLst>
                  <a:ext uri="{0D108BD9-81ED-4DB2-BD59-A6C34878D82A}">
                    <a16:rowId xmlns:a16="http://schemas.microsoft.com/office/drawing/2014/main" val="10003"/>
                  </a:ext>
                </a:extLst>
              </a:tr>
              <a:tr h="560059">
                <a:tc>
                  <a:txBody>
                    <a:bodyPr/>
                    <a:lstStyle/>
                    <a:p>
                      <a:pPr algn="ctr"/>
                      <a:r>
                        <a:rPr lang="en-US" sz="1600" b="1" kern="100">
                          <a:effectLst/>
                          <a:latin typeface="Times New Roman" panose="02020603050405020304" pitchFamily="18" charset="0"/>
                          <a:cs typeface="Times New Roman" panose="02020603050405020304" pitchFamily="18" charset="0"/>
                        </a:rPr>
                        <a:t>VGG19</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a:effectLst/>
                          <a:latin typeface="Times New Roman" panose="02020603050405020304" pitchFamily="18" charset="0"/>
                          <a:cs typeface="Times New Roman" panose="02020603050405020304" pitchFamily="18" charset="0"/>
                        </a:rPr>
                        <a:t>95.26%</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dirty="0">
                          <a:effectLst/>
                          <a:latin typeface="Times New Roman" panose="02020603050405020304" pitchFamily="18" charset="0"/>
                          <a:cs typeface="Times New Roman" panose="02020603050405020304" pitchFamily="18" charset="0"/>
                        </a:rPr>
                        <a:t>91.76%</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dirty="0">
                          <a:effectLst/>
                          <a:latin typeface="Times New Roman" panose="02020603050405020304" pitchFamily="18" charset="0"/>
                          <a:cs typeface="Times New Roman" panose="02020603050405020304" pitchFamily="18" charset="0"/>
                        </a:rPr>
                        <a:t>91.00%</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extLst>
                  <a:ext uri="{0D108BD9-81ED-4DB2-BD59-A6C34878D82A}">
                    <a16:rowId xmlns:a16="http://schemas.microsoft.com/office/drawing/2014/main" val="10004"/>
                  </a:ext>
                </a:extLst>
              </a:tr>
              <a:tr h="571500">
                <a:tc>
                  <a:txBody>
                    <a:bodyPr/>
                    <a:lstStyle/>
                    <a:p>
                      <a:pPr algn="ctr"/>
                      <a:r>
                        <a:rPr lang="en-US" sz="1600" b="1" kern="100" dirty="0">
                          <a:effectLst/>
                          <a:latin typeface="Times New Roman" panose="02020603050405020304" pitchFamily="18" charset="0"/>
                          <a:cs typeface="Times New Roman" panose="02020603050405020304" pitchFamily="18" charset="0"/>
                        </a:rPr>
                        <a:t>ResNet50</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dirty="0">
                          <a:effectLst/>
                          <a:latin typeface="Times New Roman" panose="02020603050405020304" pitchFamily="18" charset="0"/>
                          <a:cs typeface="Times New Roman" panose="02020603050405020304" pitchFamily="18" charset="0"/>
                        </a:rPr>
                        <a:t>1.00%</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dirty="0">
                          <a:effectLst/>
                          <a:latin typeface="Times New Roman" panose="02020603050405020304" pitchFamily="18" charset="0"/>
                          <a:cs typeface="Times New Roman" panose="02020603050405020304" pitchFamily="18" charset="0"/>
                        </a:rPr>
                        <a:t>94.08%</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tc>
                  <a:txBody>
                    <a:bodyPr/>
                    <a:lstStyle/>
                    <a:p>
                      <a:pPr algn="ctr"/>
                      <a:r>
                        <a:rPr lang="en-US" sz="1600" b="1" kern="100" dirty="0">
                          <a:effectLst/>
                          <a:latin typeface="Times New Roman" panose="02020603050405020304" pitchFamily="18" charset="0"/>
                          <a:cs typeface="Times New Roman" panose="02020603050405020304" pitchFamily="18" charset="0"/>
                        </a:rPr>
                        <a:t>92.00%</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73" marR="68573" marT="0" marB="0"/>
                </a:tc>
                <a:extLst>
                  <a:ext uri="{0D108BD9-81ED-4DB2-BD59-A6C34878D82A}">
                    <a16:rowId xmlns:a16="http://schemas.microsoft.com/office/drawing/2014/main" val="10005"/>
                  </a:ext>
                </a:extLst>
              </a:tr>
            </a:tbl>
          </a:graphicData>
        </a:graphic>
      </p:graphicFrame>
      <p:graphicFrame>
        <p:nvGraphicFramePr>
          <p:cNvPr id="6" name="Table 5">
            <a:extLst>
              <a:ext uri="{FF2B5EF4-FFF2-40B4-BE49-F238E27FC236}">
                <a16:creationId xmlns:a16="http://schemas.microsoft.com/office/drawing/2014/main" id="{FCA06FA9-26A8-4ED9-9710-1AEA07A43840}"/>
              </a:ext>
            </a:extLst>
          </p:cNvPr>
          <p:cNvGraphicFramePr>
            <a:graphicFrameLocks noGrp="1"/>
          </p:cNvGraphicFramePr>
          <p:nvPr>
            <p:extLst>
              <p:ext uri="{D42A27DB-BD31-4B8C-83A1-F6EECF244321}">
                <p14:modId xmlns:p14="http://schemas.microsoft.com/office/powerpoint/2010/main" val="2120875147"/>
              </p:ext>
            </p:extLst>
          </p:nvPr>
        </p:nvGraphicFramePr>
        <p:xfrm>
          <a:off x="6181725" y="2596525"/>
          <a:ext cx="5838826" cy="4215724"/>
        </p:xfrm>
        <a:graphic>
          <a:graphicData uri="http://schemas.openxmlformats.org/drawingml/2006/table">
            <a:tbl>
              <a:tblPr firstRow="1" firstCol="1" bandRow="1">
                <a:tableStyleId>{BC89EF96-8CEA-46FF-86C4-4CE0E7609802}</a:tableStyleId>
              </a:tblPr>
              <a:tblGrid>
                <a:gridCol w="1442986">
                  <a:extLst>
                    <a:ext uri="{9D8B030D-6E8A-4147-A177-3AD203B41FA5}">
                      <a16:colId xmlns:a16="http://schemas.microsoft.com/office/drawing/2014/main" val="20000"/>
                    </a:ext>
                  </a:extLst>
                </a:gridCol>
                <a:gridCol w="1115288">
                  <a:extLst>
                    <a:ext uri="{9D8B030D-6E8A-4147-A177-3AD203B41FA5}">
                      <a16:colId xmlns:a16="http://schemas.microsoft.com/office/drawing/2014/main" val="20001"/>
                    </a:ext>
                  </a:extLst>
                </a:gridCol>
                <a:gridCol w="979644">
                  <a:extLst>
                    <a:ext uri="{9D8B030D-6E8A-4147-A177-3AD203B41FA5}">
                      <a16:colId xmlns:a16="http://schemas.microsoft.com/office/drawing/2014/main" val="20002"/>
                    </a:ext>
                  </a:extLst>
                </a:gridCol>
                <a:gridCol w="1062693">
                  <a:extLst>
                    <a:ext uri="{9D8B030D-6E8A-4147-A177-3AD203B41FA5}">
                      <a16:colId xmlns:a16="http://schemas.microsoft.com/office/drawing/2014/main" val="20003"/>
                    </a:ext>
                  </a:extLst>
                </a:gridCol>
                <a:gridCol w="1238215">
                  <a:extLst>
                    <a:ext uri="{9D8B030D-6E8A-4147-A177-3AD203B41FA5}">
                      <a16:colId xmlns:a16="http://schemas.microsoft.com/office/drawing/2014/main" val="20004"/>
                    </a:ext>
                  </a:extLst>
                </a:gridCol>
              </a:tblGrid>
              <a:tr h="798229">
                <a:tc rowSpan="2">
                  <a:txBody>
                    <a:bodyPr/>
                    <a:lstStyle/>
                    <a:p>
                      <a:pPr marL="0" marR="0" lvl="0" indent="0" algn="ctr" defTabSz="914400" rtl="0" eaLnBrk="1" fontAlgn="auto" latinLnBrk="0" hangingPunct="1">
                        <a:lnSpc>
                          <a:spcPct val="100000"/>
                        </a:lnSpc>
                        <a:spcBef>
                          <a:spcPts val="0"/>
                        </a:spcBef>
                        <a:spcAft>
                          <a:spcPts val="800"/>
                        </a:spcAft>
                        <a:buClrTx/>
                        <a:buSzTx/>
                        <a:buFontTx/>
                        <a:buNone/>
                        <a:tabLst/>
                        <a:defRPr/>
                      </a:pPr>
                      <a:endParaRPr lang="en-US" sz="1600" b="1" kern="100" dirty="0">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800"/>
                        </a:spcAft>
                        <a:buClrTx/>
                        <a:buSzTx/>
                        <a:buFontTx/>
                        <a:buNone/>
                        <a:tabLst/>
                        <a:defRPr/>
                      </a:pPr>
                      <a:r>
                        <a:rPr lang="en-US" sz="1600" b="1" kern="100" dirty="0">
                          <a:effectLst/>
                          <a:latin typeface="Times New Roman" panose="02020603050405020304" pitchFamily="18" charset="0"/>
                          <a:cs typeface="Times New Roman" panose="02020603050405020304" pitchFamily="18" charset="0"/>
                        </a:rPr>
                        <a:t>Fine-Tuned Classification Model</a:t>
                      </a:r>
                    </a:p>
                    <a:p>
                      <a:pPr algn="ctr">
                        <a:spcAft>
                          <a:spcPts val="800"/>
                        </a:spcAft>
                      </a:pP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gridSpan="4">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PERFORMANCE METRICS ON 10% TEST DATA</a:t>
                      </a:r>
                    </a:p>
                    <a:p>
                      <a:pPr algn="ctr">
                        <a:spcAft>
                          <a:spcPts val="800"/>
                        </a:spcAft>
                      </a:pP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005205">
                <a:tc vMerge="1">
                  <a:txBody>
                    <a:bodyPr/>
                    <a:lstStyle/>
                    <a:p>
                      <a:endParaRPr lang="en-US"/>
                    </a:p>
                  </a:txBody>
                  <a:tcPr/>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Precision</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Recall</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F1-Score</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a:effectLst/>
                          <a:latin typeface="Times New Roman" panose="02020603050405020304" pitchFamily="18" charset="0"/>
                          <a:cs typeface="Times New Roman" panose="02020603050405020304" pitchFamily="18" charset="0"/>
                        </a:rPr>
                        <a:t>Accuracy</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extLst>
                  <a:ext uri="{0D108BD9-81ED-4DB2-BD59-A6C34878D82A}">
                    <a16:rowId xmlns:a16="http://schemas.microsoft.com/office/drawing/2014/main" val="10001"/>
                  </a:ext>
                </a:extLst>
              </a:tr>
              <a:tr h="712966">
                <a:tc>
                  <a:txBody>
                    <a:bodyPr/>
                    <a:lstStyle/>
                    <a:p>
                      <a:pPr algn="ctr">
                        <a:spcAft>
                          <a:spcPts val="800"/>
                        </a:spcAft>
                      </a:pPr>
                      <a:r>
                        <a:rPr lang="en-US" sz="1600" b="1" kern="100" dirty="0" err="1">
                          <a:effectLst/>
                          <a:latin typeface="Times New Roman" panose="02020603050405020304" pitchFamily="18" charset="0"/>
                          <a:cs typeface="Times New Roman" panose="02020603050405020304" pitchFamily="18" charset="0"/>
                        </a:rPr>
                        <a:t>Xception</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88%</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86%</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86%</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90%</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extLst>
                  <a:ext uri="{0D108BD9-81ED-4DB2-BD59-A6C34878D82A}">
                    <a16:rowId xmlns:a16="http://schemas.microsoft.com/office/drawing/2014/main" val="10002"/>
                  </a:ext>
                </a:extLst>
              </a:tr>
              <a:tr h="607158">
                <a:tc>
                  <a:txBody>
                    <a:bodyPr/>
                    <a:lstStyle/>
                    <a:p>
                      <a:pPr algn="ctr">
                        <a:spcAft>
                          <a:spcPts val="800"/>
                        </a:spcAft>
                      </a:pPr>
                      <a:r>
                        <a:rPr lang="en-US" sz="1600" b="1" kern="100">
                          <a:effectLst/>
                          <a:latin typeface="Times New Roman" panose="02020603050405020304" pitchFamily="18" charset="0"/>
                          <a:cs typeface="Times New Roman" panose="02020603050405020304" pitchFamily="18" charset="0"/>
                        </a:rPr>
                        <a:t>DenseNet169</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a:effectLst/>
                          <a:latin typeface="Times New Roman" panose="02020603050405020304" pitchFamily="18" charset="0"/>
                          <a:cs typeface="Times New Roman" panose="02020603050405020304" pitchFamily="18" charset="0"/>
                        </a:rPr>
                        <a:t>89%</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a:effectLst/>
                          <a:latin typeface="Times New Roman" panose="02020603050405020304" pitchFamily="18" charset="0"/>
                          <a:cs typeface="Times New Roman" panose="02020603050405020304" pitchFamily="18" charset="0"/>
                        </a:rPr>
                        <a:t>86%</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87%</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91%</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extLst>
                  <a:ext uri="{0D108BD9-81ED-4DB2-BD59-A6C34878D82A}">
                    <a16:rowId xmlns:a16="http://schemas.microsoft.com/office/drawing/2014/main" val="10003"/>
                  </a:ext>
                </a:extLst>
              </a:tr>
              <a:tr h="489749">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VGG19</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87%</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a:effectLst/>
                          <a:latin typeface="Times New Roman" panose="02020603050405020304" pitchFamily="18" charset="0"/>
                          <a:cs typeface="Times New Roman" panose="02020603050405020304" pitchFamily="18" charset="0"/>
                        </a:rPr>
                        <a:t>86%</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86%</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91%</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extLst>
                  <a:ext uri="{0D108BD9-81ED-4DB2-BD59-A6C34878D82A}">
                    <a16:rowId xmlns:a16="http://schemas.microsoft.com/office/drawing/2014/main" val="10004"/>
                  </a:ext>
                </a:extLst>
              </a:tr>
              <a:tr h="567526">
                <a:tc>
                  <a:txBody>
                    <a:bodyPr/>
                    <a:lstStyle/>
                    <a:p>
                      <a:pPr algn="ctr">
                        <a:spcAft>
                          <a:spcPts val="800"/>
                        </a:spcAft>
                      </a:pPr>
                      <a:r>
                        <a:rPr lang="en-US" sz="1600" b="1" kern="100">
                          <a:effectLst/>
                          <a:latin typeface="Times New Roman" panose="02020603050405020304" pitchFamily="18" charset="0"/>
                          <a:cs typeface="Times New Roman" panose="02020603050405020304" pitchFamily="18" charset="0"/>
                        </a:rPr>
                        <a:t>ResNet50</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90%</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a:effectLst/>
                          <a:latin typeface="Times New Roman" panose="02020603050405020304" pitchFamily="18" charset="0"/>
                          <a:cs typeface="Times New Roman" panose="02020603050405020304" pitchFamily="18" charset="0"/>
                        </a:rPr>
                        <a:t>88%</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a:effectLst/>
                          <a:latin typeface="Times New Roman" panose="02020603050405020304" pitchFamily="18" charset="0"/>
                          <a:cs typeface="Times New Roman" panose="02020603050405020304" pitchFamily="18" charset="0"/>
                        </a:rPr>
                        <a:t>89%</a:t>
                      </a:r>
                      <a:endParaRPr lang="en-US" sz="1600" b="1"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tc>
                  <a:txBody>
                    <a:bodyPr/>
                    <a:lstStyle/>
                    <a:p>
                      <a:pPr algn="ctr">
                        <a:spcAft>
                          <a:spcPts val="800"/>
                        </a:spcAft>
                      </a:pPr>
                      <a:r>
                        <a:rPr lang="en-US" sz="1600" b="1" kern="100" dirty="0">
                          <a:effectLst/>
                          <a:latin typeface="Times New Roman" panose="02020603050405020304" pitchFamily="18" charset="0"/>
                          <a:cs typeface="Times New Roman" panose="02020603050405020304" pitchFamily="18" charset="0"/>
                        </a:rPr>
                        <a:t>92%</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4" marR="68584" marT="0" marB="0"/>
                </a:tc>
                <a:extLst>
                  <a:ext uri="{0D108BD9-81ED-4DB2-BD59-A6C34878D82A}">
                    <a16:rowId xmlns:a16="http://schemas.microsoft.com/office/drawing/2014/main" val="10005"/>
                  </a:ext>
                </a:extLst>
              </a:tr>
            </a:tbl>
          </a:graphicData>
        </a:graphic>
      </p:graphicFrame>
      <p:sp>
        <p:nvSpPr>
          <p:cNvPr id="8" name="TextBox 11">
            <a:extLst>
              <a:ext uri="{FF2B5EF4-FFF2-40B4-BE49-F238E27FC236}">
                <a16:creationId xmlns:a16="http://schemas.microsoft.com/office/drawing/2014/main" id="{9AA2E295-FB3F-46F0-A74C-1FB1F8963E78}"/>
              </a:ext>
            </a:extLst>
          </p:cNvPr>
          <p:cNvSpPr txBox="1">
            <a:spLocks noChangeArrowheads="1"/>
          </p:cNvSpPr>
          <p:nvPr/>
        </p:nvSpPr>
        <p:spPr bwMode="auto">
          <a:xfrm>
            <a:off x="105193" y="2018125"/>
            <a:ext cx="561022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Sabon Next LT" panose="02000500000000000000" pitchFamily="2" charset="0"/>
              </a:defRPr>
            </a:lvl1pPr>
            <a:lvl2pPr marL="742950" indent="-285750">
              <a:defRPr>
                <a:solidFill>
                  <a:schemeClr val="tx1"/>
                </a:solidFill>
                <a:latin typeface="Sabon Next LT" panose="02000500000000000000" pitchFamily="2" charset="0"/>
              </a:defRPr>
            </a:lvl2pPr>
            <a:lvl3pPr marL="1143000" indent="-228600">
              <a:defRPr>
                <a:solidFill>
                  <a:schemeClr val="tx1"/>
                </a:solidFill>
                <a:latin typeface="Sabon Next LT" panose="02000500000000000000" pitchFamily="2" charset="0"/>
              </a:defRPr>
            </a:lvl3pPr>
            <a:lvl4pPr marL="1600200" indent="-228600">
              <a:defRPr>
                <a:solidFill>
                  <a:schemeClr val="tx1"/>
                </a:solidFill>
                <a:latin typeface="Sabon Next LT" panose="02000500000000000000" pitchFamily="2" charset="0"/>
              </a:defRPr>
            </a:lvl4pPr>
            <a:lvl5pPr marL="2057400" indent="-228600">
              <a:defRPr>
                <a:solidFill>
                  <a:schemeClr val="tx1"/>
                </a:solidFill>
                <a:latin typeface="Sabon Next LT" panose="02000500000000000000" pitchFamily="2" charset="0"/>
              </a:defRPr>
            </a:lvl5pPr>
            <a:lvl6pPr marL="2514600" indent="-228600" defTabSz="457200" fontAlgn="base">
              <a:spcBef>
                <a:spcPct val="0"/>
              </a:spcBef>
              <a:spcAft>
                <a:spcPct val="0"/>
              </a:spcAft>
              <a:defRPr>
                <a:solidFill>
                  <a:schemeClr val="tx1"/>
                </a:solidFill>
                <a:latin typeface="Sabon Next LT" panose="02000500000000000000" pitchFamily="2" charset="0"/>
              </a:defRPr>
            </a:lvl6pPr>
            <a:lvl7pPr marL="2971800" indent="-228600" defTabSz="457200" fontAlgn="base">
              <a:spcBef>
                <a:spcPct val="0"/>
              </a:spcBef>
              <a:spcAft>
                <a:spcPct val="0"/>
              </a:spcAft>
              <a:defRPr>
                <a:solidFill>
                  <a:schemeClr val="tx1"/>
                </a:solidFill>
                <a:latin typeface="Sabon Next LT" panose="02000500000000000000" pitchFamily="2" charset="0"/>
              </a:defRPr>
            </a:lvl7pPr>
            <a:lvl8pPr marL="3429000" indent="-228600" defTabSz="457200" fontAlgn="base">
              <a:spcBef>
                <a:spcPct val="0"/>
              </a:spcBef>
              <a:spcAft>
                <a:spcPct val="0"/>
              </a:spcAft>
              <a:defRPr>
                <a:solidFill>
                  <a:schemeClr val="tx1"/>
                </a:solidFill>
                <a:latin typeface="Sabon Next LT" panose="02000500000000000000" pitchFamily="2" charset="0"/>
              </a:defRPr>
            </a:lvl8pPr>
            <a:lvl9pPr marL="3886200" indent="-228600" defTabSz="457200" fontAlgn="base">
              <a:spcBef>
                <a:spcPct val="0"/>
              </a:spcBef>
              <a:spcAft>
                <a:spcPct val="0"/>
              </a:spcAft>
              <a:defRPr>
                <a:solidFill>
                  <a:schemeClr val="tx1"/>
                </a:solidFill>
                <a:latin typeface="Sabon Next LT" panose="02000500000000000000" pitchFamily="2" charset="0"/>
              </a:defRPr>
            </a:lvl9pPr>
          </a:lstStyle>
          <a:p>
            <a:pPr eaLnBrk="1" hangingPunct="1"/>
            <a:r>
              <a:rPr lang="en-GB" altLang="en-US" dirty="0"/>
              <a:t>Table 1: Results of the fine-tuned pre-trained models</a:t>
            </a:r>
            <a:endParaRPr lang="en-US" altLang="en-US" dirty="0"/>
          </a:p>
        </p:txBody>
      </p:sp>
      <p:sp>
        <p:nvSpPr>
          <p:cNvPr id="9" name="TextBox 12">
            <a:extLst>
              <a:ext uri="{FF2B5EF4-FFF2-40B4-BE49-F238E27FC236}">
                <a16:creationId xmlns:a16="http://schemas.microsoft.com/office/drawing/2014/main" id="{7B4907EA-8890-4E9B-BED8-471D5E4EFD69}"/>
              </a:ext>
            </a:extLst>
          </p:cNvPr>
          <p:cNvSpPr txBox="1">
            <a:spLocks noChangeArrowheads="1"/>
          </p:cNvSpPr>
          <p:nvPr/>
        </p:nvSpPr>
        <p:spPr bwMode="auto">
          <a:xfrm>
            <a:off x="6096000" y="1950412"/>
            <a:ext cx="59912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Sabon Next LT" panose="02000500000000000000" pitchFamily="2" charset="0"/>
              </a:defRPr>
            </a:lvl1pPr>
            <a:lvl2pPr marL="742950" indent="-285750">
              <a:defRPr>
                <a:solidFill>
                  <a:schemeClr val="tx1"/>
                </a:solidFill>
                <a:latin typeface="Sabon Next LT" panose="02000500000000000000" pitchFamily="2" charset="0"/>
              </a:defRPr>
            </a:lvl2pPr>
            <a:lvl3pPr marL="1143000" indent="-228600">
              <a:defRPr>
                <a:solidFill>
                  <a:schemeClr val="tx1"/>
                </a:solidFill>
                <a:latin typeface="Sabon Next LT" panose="02000500000000000000" pitchFamily="2" charset="0"/>
              </a:defRPr>
            </a:lvl3pPr>
            <a:lvl4pPr marL="1600200" indent="-228600">
              <a:defRPr>
                <a:solidFill>
                  <a:schemeClr val="tx1"/>
                </a:solidFill>
                <a:latin typeface="Sabon Next LT" panose="02000500000000000000" pitchFamily="2" charset="0"/>
              </a:defRPr>
            </a:lvl4pPr>
            <a:lvl5pPr marL="2057400" indent="-228600">
              <a:defRPr>
                <a:solidFill>
                  <a:schemeClr val="tx1"/>
                </a:solidFill>
                <a:latin typeface="Sabon Next LT" panose="02000500000000000000" pitchFamily="2" charset="0"/>
              </a:defRPr>
            </a:lvl5pPr>
            <a:lvl6pPr marL="2514600" indent="-228600" defTabSz="457200" fontAlgn="base">
              <a:spcBef>
                <a:spcPct val="0"/>
              </a:spcBef>
              <a:spcAft>
                <a:spcPct val="0"/>
              </a:spcAft>
              <a:defRPr>
                <a:solidFill>
                  <a:schemeClr val="tx1"/>
                </a:solidFill>
                <a:latin typeface="Sabon Next LT" panose="02000500000000000000" pitchFamily="2" charset="0"/>
              </a:defRPr>
            </a:lvl6pPr>
            <a:lvl7pPr marL="2971800" indent="-228600" defTabSz="457200" fontAlgn="base">
              <a:spcBef>
                <a:spcPct val="0"/>
              </a:spcBef>
              <a:spcAft>
                <a:spcPct val="0"/>
              </a:spcAft>
              <a:defRPr>
                <a:solidFill>
                  <a:schemeClr val="tx1"/>
                </a:solidFill>
                <a:latin typeface="Sabon Next LT" panose="02000500000000000000" pitchFamily="2" charset="0"/>
              </a:defRPr>
            </a:lvl7pPr>
            <a:lvl8pPr marL="3429000" indent="-228600" defTabSz="457200" fontAlgn="base">
              <a:spcBef>
                <a:spcPct val="0"/>
              </a:spcBef>
              <a:spcAft>
                <a:spcPct val="0"/>
              </a:spcAft>
              <a:defRPr>
                <a:solidFill>
                  <a:schemeClr val="tx1"/>
                </a:solidFill>
                <a:latin typeface="Sabon Next LT" panose="02000500000000000000" pitchFamily="2" charset="0"/>
              </a:defRPr>
            </a:lvl8pPr>
            <a:lvl9pPr marL="3886200" indent="-228600" defTabSz="457200" fontAlgn="base">
              <a:spcBef>
                <a:spcPct val="0"/>
              </a:spcBef>
              <a:spcAft>
                <a:spcPct val="0"/>
              </a:spcAft>
              <a:defRPr>
                <a:solidFill>
                  <a:schemeClr val="tx1"/>
                </a:solidFill>
                <a:latin typeface="Sabon Next LT" panose="02000500000000000000" pitchFamily="2" charset="0"/>
              </a:defRPr>
            </a:lvl9pPr>
          </a:lstStyle>
          <a:p>
            <a:pPr eaLnBrk="1" hangingPunct="1"/>
            <a:r>
              <a:rPr lang="en-GB" altLang="en-US" dirty="0"/>
              <a:t>Table 2: Performance metric results of the fine-tuned pre-trained models on 10% Test data</a:t>
            </a:r>
            <a:endParaRPr lang="en-US" altLang="en-US" dirty="0"/>
          </a:p>
        </p:txBody>
      </p:sp>
    </p:spTree>
    <p:extLst>
      <p:ext uri="{BB962C8B-B14F-4D97-AF65-F5344CB8AC3E}">
        <p14:creationId xmlns:p14="http://schemas.microsoft.com/office/powerpoint/2010/main" val="4129218700"/>
      </p:ext>
    </p:extLst>
  </p:cSld>
  <p:clrMapOvr>
    <a:masterClrMapping/>
  </p:clrMapOvr>
  <mc:AlternateContent xmlns:mc="http://schemas.openxmlformats.org/markup-compatibility/2006" xmlns:p14="http://schemas.microsoft.com/office/powerpoint/2010/main">
    <mc:Choice Requires="p14">
      <p:transition spd="med" p14:dur="700" advTm="2535">
        <p:fade/>
      </p:transition>
    </mc:Choice>
    <mc:Fallback xmlns="">
      <p:transition spd="med" advTm="2535">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76426" y="634650"/>
            <a:ext cx="11991749" cy="1035286"/>
          </a:xfrm>
        </p:spPr>
        <p:txBody>
          <a:bodyPr>
            <a:noAutofit/>
          </a:bodyPr>
          <a:lstStyle/>
          <a:p>
            <a:r>
              <a:rPr lang="en-US" sz="4400" dirty="0">
                <a:solidFill>
                  <a:schemeClr val="bg2"/>
                </a:solidFill>
              </a:rPr>
              <a:t>Confusion Matrix for ResNet50 on 10% Test Data</a:t>
            </a:r>
          </a:p>
        </p:txBody>
      </p:sp>
      <p:pic>
        <p:nvPicPr>
          <p:cNvPr id="10" name="Picture 11" descr="A diagram of a graph&#10;&#10;Description automatically generated">
            <a:extLst>
              <a:ext uri="{FF2B5EF4-FFF2-40B4-BE49-F238E27FC236}">
                <a16:creationId xmlns:a16="http://schemas.microsoft.com/office/drawing/2014/main" id="{A5C1DAAF-8346-443D-A8FE-4A564272DD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175" y="1924191"/>
            <a:ext cx="5673725" cy="4819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2">
            <a:extLst>
              <a:ext uri="{FF2B5EF4-FFF2-40B4-BE49-F238E27FC236}">
                <a16:creationId xmlns:a16="http://schemas.microsoft.com/office/drawing/2014/main" id="{85E348FA-8809-4068-B6BD-30F49ADF0CA3}"/>
              </a:ext>
            </a:extLst>
          </p:cNvPr>
          <p:cNvSpPr txBox="1">
            <a:spLocks noChangeArrowheads="1"/>
          </p:cNvSpPr>
          <p:nvPr/>
        </p:nvSpPr>
        <p:spPr bwMode="auto">
          <a:xfrm>
            <a:off x="6261100" y="1924191"/>
            <a:ext cx="5807075" cy="4955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Sabon Next LT" panose="02000500000000000000" pitchFamily="2" charset="0"/>
              </a:defRPr>
            </a:lvl1pPr>
            <a:lvl2pPr marL="742950" indent="-285750">
              <a:defRPr>
                <a:solidFill>
                  <a:schemeClr val="tx1"/>
                </a:solidFill>
                <a:latin typeface="Sabon Next LT" panose="02000500000000000000" pitchFamily="2" charset="0"/>
              </a:defRPr>
            </a:lvl2pPr>
            <a:lvl3pPr marL="1143000" indent="-228600">
              <a:defRPr>
                <a:solidFill>
                  <a:schemeClr val="tx1"/>
                </a:solidFill>
                <a:latin typeface="Sabon Next LT" panose="02000500000000000000" pitchFamily="2" charset="0"/>
              </a:defRPr>
            </a:lvl3pPr>
            <a:lvl4pPr marL="1600200" indent="-228600">
              <a:defRPr>
                <a:solidFill>
                  <a:schemeClr val="tx1"/>
                </a:solidFill>
                <a:latin typeface="Sabon Next LT" panose="02000500000000000000" pitchFamily="2" charset="0"/>
              </a:defRPr>
            </a:lvl4pPr>
            <a:lvl5pPr marL="2057400" indent="-228600">
              <a:defRPr>
                <a:solidFill>
                  <a:schemeClr val="tx1"/>
                </a:solidFill>
                <a:latin typeface="Sabon Next LT" panose="02000500000000000000" pitchFamily="2" charset="0"/>
              </a:defRPr>
            </a:lvl5pPr>
            <a:lvl6pPr marL="2514600" indent="-228600" defTabSz="457200" fontAlgn="base">
              <a:spcBef>
                <a:spcPct val="0"/>
              </a:spcBef>
              <a:spcAft>
                <a:spcPct val="0"/>
              </a:spcAft>
              <a:defRPr>
                <a:solidFill>
                  <a:schemeClr val="tx1"/>
                </a:solidFill>
                <a:latin typeface="Sabon Next LT" panose="02000500000000000000" pitchFamily="2" charset="0"/>
              </a:defRPr>
            </a:lvl6pPr>
            <a:lvl7pPr marL="2971800" indent="-228600" defTabSz="457200" fontAlgn="base">
              <a:spcBef>
                <a:spcPct val="0"/>
              </a:spcBef>
              <a:spcAft>
                <a:spcPct val="0"/>
              </a:spcAft>
              <a:defRPr>
                <a:solidFill>
                  <a:schemeClr val="tx1"/>
                </a:solidFill>
                <a:latin typeface="Sabon Next LT" panose="02000500000000000000" pitchFamily="2" charset="0"/>
              </a:defRPr>
            </a:lvl7pPr>
            <a:lvl8pPr marL="3429000" indent="-228600" defTabSz="457200" fontAlgn="base">
              <a:spcBef>
                <a:spcPct val="0"/>
              </a:spcBef>
              <a:spcAft>
                <a:spcPct val="0"/>
              </a:spcAft>
              <a:defRPr>
                <a:solidFill>
                  <a:schemeClr val="tx1"/>
                </a:solidFill>
                <a:latin typeface="Sabon Next LT" panose="02000500000000000000" pitchFamily="2" charset="0"/>
              </a:defRPr>
            </a:lvl8pPr>
            <a:lvl9pPr marL="3886200" indent="-228600" defTabSz="457200" fontAlgn="base">
              <a:spcBef>
                <a:spcPct val="0"/>
              </a:spcBef>
              <a:spcAft>
                <a:spcPct val="0"/>
              </a:spcAft>
              <a:defRPr>
                <a:solidFill>
                  <a:schemeClr val="tx1"/>
                </a:solidFill>
                <a:latin typeface="Sabon Next LT" panose="02000500000000000000" pitchFamily="2" charset="0"/>
              </a:defRPr>
            </a:lvl9pPr>
          </a:lstStyle>
          <a:p>
            <a:pPr algn="just" eaLnBrk="1" hangingPunct="1"/>
            <a:r>
              <a:rPr lang="en-US" altLang="en-US" sz="1600" dirty="0">
                <a:latin typeface="Times New Roman" panose="02020603050405020304" pitchFamily="18" charset="0"/>
                <a:cs typeface="Times New Roman" panose="02020603050405020304" pitchFamily="18" charset="0"/>
              </a:rPr>
              <a:t>The generated confusion matrix of ResNet50 on the 10% test data of 1074 (unseen during training) is shown in “Figure 5”. The purpose of the test data is to evaluate the performance of the model. Looking at the confusion matrix shows some misclassification of some of the classes.</a:t>
            </a:r>
          </a:p>
          <a:p>
            <a:pPr algn="just" eaLnBrk="1" hangingPunct="1"/>
            <a:endParaRPr lang="en-US" altLang="en-US" sz="1400" dirty="0">
              <a:latin typeface="Times New Roman" panose="02020603050405020304" pitchFamily="18" charset="0"/>
              <a:cs typeface="Times New Roman" panose="02020603050405020304" pitchFamily="18" charset="0"/>
            </a:endParaRPr>
          </a:p>
          <a:p>
            <a:pPr marL="400050" indent="-400050" algn="just" eaLnBrk="1" hangingPunct="1">
              <a:buFont typeface="+mj-lt"/>
              <a:buAutoNum type="romanLcPeriod"/>
            </a:pPr>
            <a:r>
              <a:rPr lang="en-US" altLang="en-US" sz="1600" dirty="0">
                <a:latin typeface="Times New Roman" panose="02020603050405020304" pitchFamily="18" charset="0"/>
                <a:cs typeface="Times New Roman" panose="02020603050405020304" pitchFamily="18" charset="0"/>
              </a:rPr>
              <a:t>7 of class 16 (LIHC) samples were misclassified as class 28 (THCA) while 5 samples of THCA were misclassified as LIHC.</a:t>
            </a:r>
          </a:p>
          <a:p>
            <a:pPr marL="400050" indent="-400050" algn="just" eaLnBrk="1" hangingPunct="1">
              <a:buFont typeface="+mj-lt"/>
              <a:buAutoNum type="romanLcPeriod"/>
            </a:pPr>
            <a:r>
              <a:rPr lang="en-US" altLang="en-US" sz="1600" dirty="0">
                <a:latin typeface="Times New Roman" panose="02020603050405020304" pitchFamily="18" charset="0"/>
                <a:cs typeface="Times New Roman" panose="02020603050405020304" pitchFamily="18" charset="0"/>
              </a:rPr>
              <a:t>5 of class 19 (OV) samples were misclassified as class 30 (UCEC) while 3 of UCEC samples were misclassified as OV samples. </a:t>
            </a:r>
          </a:p>
          <a:p>
            <a:pPr marL="400050" indent="-400050" algn="just" eaLnBrk="1" hangingPunct="1">
              <a:buFont typeface="+mj-lt"/>
              <a:buAutoNum type="romanLcPeriod"/>
            </a:pPr>
            <a:r>
              <a:rPr lang="en-US" altLang="en-US" sz="1600" dirty="0">
                <a:latin typeface="Times New Roman" panose="02020603050405020304" pitchFamily="18" charset="0"/>
                <a:cs typeface="Times New Roman" panose="02020603050405020304" pitchFamily="18" charset="0"/>
              </a:rPr>
              <a:t>4 class 1 (BLCA) samples were misclassified as class 23 (READ) while 1 of READ was misclassified as BLCA.</a:t>
            </a:r>
          </a:p>
          <a:p>
            <a:pPr algn="just" eaLnBrk="1" hangingPunct="1"/>
            <a:endParaRPr lang="en-US" altLang="en-US" sz="2800" dirty="0">
              <a:latin typeface="Times New Roman" panose="02020603050405020304" pitchFamily="18" charset="0"/>
              <a:cs typeface="Times New Roman" panose="02020603050405020304" pitchFamily="18" charset="0"/>
            </a:endParaRPr>
          </a:p>
          <a:p>
            <a:pPr algn="just" eaLnBrk="1" hangingPunct="1"/>
            <a:r>
              <a:rPr lang="en-US" altLang="en-US" sz="1600" dirty="0">
                <a:latin typeface="Times New Roman" panose="02020603050405020304" pitchFamily="18" charset="0"/>
                <a:cs typeface="Times New Roman" panose="02020603050405020304" pitchFamily="18" charset="0"/>
              </a:rPr>
              <a:t>According to paper [3], READ class and LIHC were also misclassified. This misclassification could be due to small samples in the test data since it only contains 10% of the total dataset in this study and the class distribution is not evenly distributed. It is an imbalanced dataset.</a:t>
            </a:r>
          </a:p>
        </p:txBody>
      </p:sp>
    </p:spTree>
    <p:extLst>
      <p:ext uri="{BB962C8B-B14F-4D97-AF65-F5344CB8AC3E}">
        <p14:creationId xmlns:p14="http://schemas.microsoft.com/office/powerpoint/2010/main" val="2091656581"/>
      </p:ext>
    </p:extLst>
  </p:cSld>
  <p:clrMapOvr>
    <a:masterClrMapping/>
  </p:clrMapOvr>
  <mc:AlternateContent xmlns:mc="http://schemas.openxmlformats.org/markup-compatibility/2006" xmlns:p14="http://schemas.microsoft.com/office/powerpoint/2010/main">
    <mc:Choice Requires="p14">
      <p:transition spd="med" p14:dur="700" advTm="2535">
        <p:fade/>
      </p:transition>
    </mc:Choice>
    <mc:Fallback xmlns="">
      <p:transition spd="med" advTm="2535">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126460" y="624720"/>
            <a:ext cx="12324944" cy="1035286"/>
          </a:xfrm>
        </p:spPr>
        <p:txBody>
          <a:bodyPr>
            <a:noAutofit/>
          </a:bodyPr>
          <a:lstStyle/>
          <a:p>
            <a:r>
              <a:rPr lang="en-US" sz="4200" dirty="0">
                <a:solidFill>
                  <a:schemeClr val="bg2"/>
                </a:solidFill>
                <a:ea typeface="SimSun" panose="02010600030101010101" pitchFamily="2" charset="-122"/>
              </a:rPr>
              <a:t>Red &amp; Green attribution for class  prediction in ResNet50 </a:t>
            </a:r>
            <a:endParaRPr lang="en-US" sz="4200" dirty="0">
              <a:solidFill>
                <a:schemeClr val="bg2"/>
              </a:solidFill>
            </a:endParaRPr>
          </a:p>
        </p:txBody>
      </p:sp>
      <p:pic>
        <p:nvPicPr>
          <p:cNvPr id="5" name="Picture 5" descr="A close-up of a screen&#10;&#10;Description automatically generated">
            <a:extLst>
              <a:ext uri="{FF2B5EF4-FFF2-40B4-BE49-F238E27FC236}">
                <a16:creationId xmlns:a16="http://schemas.microsoft.com/office/drawing/2014/main" id="{16B3497C-EF1C-4BB5-B011-A9D7F2A922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176" y="1963680"/>
            <a:ext cx="6511812" cy="473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7">
            <a:extLst>
              <a:ext uri="{FF2B5EF4-FFF2-40B4-BE49-F238E27FC236}">
                <a16:creationId xmlns:a16="http://schemas.microsoft.com/office/drawing/2014/main" id="{B61B5759-87F0-4228-AE83-80B6CA182BEB}"/>
              </a:ext>
            </a:extLst>
          </p:cNvPr>
          <p:cNvSpPr txBox="1">
            <a:spLocks noChangeArrowheads="1"/>
          </p:cNvSpPr>
          <p:nvPr/>
        </p:nvSpPr>
        <p:spPr bwMode="auto">
          <a:xfrm>
            <a:off x="6768988" y="1988624"/>
            <a:ext cx="5299187" cy="4625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Sabon Next LT" panose="02000500000000000000" pitchFamily="2" charset="0"/>
              </a:defRPr>
            </a:lvl1pPr>
            <a:lvl2pPr marL="742950" indent="-285750">
              <a:defRPr>
                <a:solidFill>
                  <a:schemeClr val="tx1"/>
                </a:solidFill>
                <a:latin typeface="Sabon Next LT" panose="02000500000000000000" pitchFamily="2" charset="0"/>
              </a:defRPr>
            </a:lvl2pPr>
            <a:lvl3pPr marL="1143000" indent="-228600">
              <a:defRPr>
                <a:solidFill>
                  <a:schemeClr val="tx1"/>
                </a:solidFill>
                <a:latin typeface="Sabon Next LT" panose="02000500000000000000" pitchFamily="2" charset="0"/>
              </a:defRPr>
            </a:lvl3pPr>
            <a:lvl4pPr marL="1600200" indent="-228600">
              <a:defRPr>
                <a:solidFill>
                  <a:schemeClr val="tx1"/>
                </a:solidFill>
                <a:latin typeface="Sabon Next LT" panose="02000500000000000000" pitchFamily="2" charset="0"/>
              </a:defRPr>
            </a:lvl4pPr>
            <a:lvl5pPr marL="2057400" indent="-228600">
              <a:defRPr>
                <a:solidFill>
                  <a:schemeClr val="tx1"/>
                </a:solidFill>
                <a:latin typeface="Sabon Next LT" panose="02000500000000000000" pitchFamily="2" charset="0"/>
              </a:defRPr>
            </a:lvl5pPr>
            <a:lvl6pPr marL="2514600" indent="-228600" defTabSz="457200" fontAlgn="base">
              <a:spcBef>
                <a:spcPct val="0"/>
              </a:spcBef>
              <a:spcAft>
                <a:spcPct val="0"/>
              </a:spcAft>
              <a:defRPr>
                <a:solidFill>
                  <a:schemeClr val="tx1"/>
                </a:solidFill>
                <a:latin typeface="Sabon Next LT" panose="02000500000000000000" pitchFamily="2" charset="0"/>
              </a:defRPr>
            </a:lvl6pPr>
            <a:lvl7pPr marL="2971800" indent="-228600" defTabSz="457200" fontAlgn="base">
              <a:spcBef>
                <a:spcPct val="0"/>
              </a:spcBef>
              <a:spcAft>
                <a:spcPct val="0"/>
              </a:spcAft>
              <a:defRPr>
                <a:solidFill>
                  <a:schemeClr val="tx1"/>
                </a:solidFill>
                <a:latin typeface="Sabon Next LT" panose="02000500000000000000" pitchFamily="2" charset="0"/>
              </a:defRPr>
            </a:lvl7pPr>
            <a:lvl8pPr marL="3429000" indent="-228600" defTabSz="457200" fontAlgn="base">
              <a:spcBef>
                <a:spcPct val="0"/>
              </a:spcBef>
              <a:spcAft>
                <a:spcPct val="0"/>
              </a:spcAft>
              <a:defRPr>
                <a:solidFill>
                  <a:schemeClr val="tx1"/>
                </a:solidFill>
                <a:latin typeface="Sabon Next LT" panose="02000500000000000000" pitchFamily="2" charset="0"/>
              </a:defRPr>
            </a:lvl8pPr>
            <a:lvl9pPr marL="3886200" indent="-228600" defTabSz="457200" fontAlgn="base">
              <a:spcBef>
                <a:spcPct val="0"/>
              </a:spcBef>
              <a:spcAft>
                <a:spcPct val="0"/>
              </a:spcAft>
              <a:defRPr>
                <a:solidFill>
                  <a:schemeClr val="tx1"/>
                </a:solidFill>
                <a:latin typeface="Sabon Next LT" panose="02000500000000000000" pitchFamily="2" charset="0"/>
              </a:defRPr>
            </a:lvl9pPr>
          </a:lstStyle>
          <a:p>
            <a:pPr algn="just" eaLnBrk="1" hangingPunct="1">
              <a:lnSpc>
                <a:spcPct val="114000"/>
              </a:lnSpc>
            </a:pPr>
            <a:r>
              <a:rPr lang="en-GB" altLang="en-US" sz="2000" dirty="0">
                <a:latin typeface="Times New Roman" panose="02020603050405020304" pitchFamily="18" charset="0"/>
                <a:cs typeface="Times New Roman" panose="02020603050405020304" pitchFamily="18" charset="0"/>
              </a:rPr>
              <a:t>Using the </a:t>
            </a:r>
            <a:r>
              <a:rPr lang="en-GB" altLang="en-US" sz="2000" dirty="0" err="1">
                <a:latin typeface="Times New Roman" panose="02020603050405020304" pitchFamily="18" charset="0"/>
                <a:cs typeface="Times New Roman" panose="02020603050405020304" pitchFamily="18" charset="0"/>
              </a:rPr>
              <a:t>IntegratedGradients</a:t>
            </a:r>
            <a:r>
              <a:rPr lang="en-GB" altLang="en-US" sz="2000" dirty="0">
                <a:latin typeface="Times New Roman" panose="02020603050405020304" pitchFamily="18" charset="0"/>
                <a:cs typeface="Times New Roman" panose="02020603050405020304" pitchFamily="18" charset="0"/>
              </a:rPr>
              <a:t> library from ALIBI Explainers in Python to get the interpretability of the pre-trained model (RESNET50). An image from class 1/BLCA was pre-processed and transformed using the RESNET50 </a:t>
            </a:r>
            <a:r>
              <a:rPr lang="en-GB" altLang="en-US" sz="2000" dirty="0" err="1">
                <a:latin typeface="Times New Roman" panose="02020603050405020304" pitchFamily="18" charset="0"/>
                <a:cs typeface="Times New Roman" panose="02020603050405020304" pitchFamily="18" charset="0"/>
              </a:rPr>
              <a:t>preprocess</a:t>
            </a:r>
            <a:r>
              <a:rPr lang="en-GB" altLang="en-US" sz="2000" dirty="0">
                <a:latin typeface="Times New Roman" panose="02020603050405020304" pitchFamily="18" charset="0"/>
                <a:cs typeface="Times New Roman" panose="02020603050405020304" pitchFamily="18" charset="0"/>
              </a:rPr>
              <a:t> input library in the TensorFlow </a:t>
            </a:r>
            <a:r>
              <a:rPr lang="en-GB" altLang="en-US" sz="2000" dirty="0" err="1">
                <a:latin typeface="Times New Roman" panose="02020603050405020304" pitchFamily="18" charset="0"/>
                <a:cs typeface="Times New Roman" panose="02020603050405020304" pitchFamily="18" charset="0"/>
              </a:rPr>
              <a:t>Keras</a:t>
            </a:r>
            <a:r>
              <a:rPr lang="en-GB" altLang="en-US" sz="2000" dirty="0">
                <a:latin typeface="Times New Roman" panose="02020603050405020304" pitchFamily="18" charset="0"/>
                <a:cs typeface="Times New Roman" panose="02020603050405020304" pitchFamily="18" charset="0"/>
              </a:rPr>
              <a:t> library. </a:t>
            </a:r>
            <a:r>
              <a:rPr lang="en-US" altLang="en-US" sz="2000" dirty="0">
                <a:latin typeface="Times New Roman" panose="02020603050405020304" pitchFamily="18" charset="0"/>
                <a:cs typeface="Times New Roman" panose="02020603050405020304" pitchFamily="18" charset="0"/>
              </a:rPr>
              <a:t>The pixel's attribution value is obtained by adding the three-color channels' individual attribution values. The green color on the heatmap represents positive attributions, whereas red color represent negative attributions. The attributions are scaled in a range and show which genes or portions of the image are responsible for the observed results.</a:t>
            </a:r>
          </a:p>
        </p:txBody>
      </p:sp>
    </p:spTree>
    <p:extLst>
      <p:ext uri="{BB962C8B-B14F-4D97-AF65-F5344CB8AC3E}">
        <p14:creationId xmlns:p14="http://schemas.microsoft.com/office/powerpoint/2010/main" val="2028698235"/>
      </p:ext>
    </p:extLst>
  </p:cSld>
  <p:clrMapOvr>
    <a:masterClrMapping/>
  </p:clrMapOvr>
  <mc:AlternateContent xmlns:mc="http://schemas.openxmlformats.org/markup-compatibility/2006" xmlns:p14="http://schemas.microsoft.com/office/powerpoint/2010/main">
    <mc:Choice Requires="p14">
      <p:transition spd="med" p14:dur="700" advTm="2535">
        <p:fade/>
      </p:transition>
    </mc:Choice>
    <mc:Fallback xmlns="">
      <p:transition spd="med" advTm="2535">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3619580-39D7-46DF-8BBB-27A8ADAB6252}"/>
              </a:ext>
            </a:extLst>
          </p:cNvPr>
          <p:cNvCxnSpPr/>
          <p:nvPr/>
        </p:nvCxnSpPr>
        <p:spPr>
          <a:xfrm>
            <a:off x="377505" y="3481433"/>
            <a:ext cx="11434194"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 name="Subtitle 2">
            <a:extLst>
              <a:ext uri="{FF2B5EF4-FFF2-40B4-BE49-F238E27FC236}">
                <a16:creationId xmlns:a16="http://schemas.microsoft.com/office/drawing/2014/main" id="{75515067-560B-4B68-872C-FB6CFBF55733}"/>
              </a:ext>
            </a:extLst>
          </p:cNvPr>
          <p:cNvSpPr txBox="1">
            <a:spLocks/>
          </p:cNvSpPr>
          <p:nvPr/>
        </p:nvSpPr>
        <p:spPr>
          <a:xfrm>
            <a:off x="574611" y="2172757"/>
            <a:ext cx="10154907" cy="1400954"/>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lgn="ctr">
              <a:buNone/>
            </a:pPr>
            <a:r>
              <a:rPr lang="en-US" sz="7200" b="1" dirty="0"/>
              <a:t>CONCLUSION </a:t>
            </a:r>
          </a:p>
        </p:txBody>
      </p:sp>
    </p:spTree>
    <p:extLst>
      <p:ext uri="{BB962C8B-B14F-4D97-AF65-F5344CB8AC3E}">
        <p14:creationId xmlns:p14="http://schemas.microsoft.com/office/powerpoint/2010/main" val="2863688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285750" y="653700"/>
            <a:ext cx="12391798" cy="1035286"/>
          </a:xfrm>
        </p:spPr>
        <p:txBody>
          <a:bodyPr>
            <a:noAutofit/>
          </a:bodyPr>
          <a:lstStyle/>
          <a:p>
            <a:r>
              <a:rPr lang="en-US" sz="4400" dirty="0">
                <a:solidFill>
                  <a:schemeClr val="bg2"/>
                </a:solidFill>
                <a:ea typeface="SimSun" panose="02010600030101010101" pitchFamily="2" charset="-122"/>
              </a:rPr>
              <a:t>Conclusion</a:t>
            </a:r>
            <a:endParaRPr lang="en-US" sz="4400" dirty="0">
              <a:solidFill>
                <a:schemeClr val="bg2"/>
              </a:solidFill>
            </a:endParaRPr>
          </a:p>
        </p:txBody>
      </p:sp>
      <p:sp>
        <p:nvSpPr>
          <p:cNvPr id="2" name="Rectangle 1">
            <a:extLst>
              <a:ext uri="{FF2B5EF4-FFF2-40B4-BE49-F238E27FC236}">
                <a16:creationId xmlns:a16="http://schemas.microsoft.com/office/drawing/2014/main" id="{7189C195-3C14-4F10-B6B4-6160292FAE97}"/>
              </a:ext>
            </a:extLst>
          </p:cNvPr>
          <p:cNvSpPr/>
          <p:nvPr/>
        </p:nvSpPr>
        <p:spPr>
          <a:xfrm>
            <a:off x="142874" y="1950238"/>
            <a:ext cx="11639551" cy="4801699"/>
          </a:xfrm>
          <a:prstGeom prst="rect">
            <a:avLst/>
          </a:prstGeom>
        </p:spPr>
        <p:txBody>
          <a:bodyPr wrap="square">
            <a:spAutoFit/>
          </a:bodyPr>
          <a:lstStyle/>
          <a:p>
            <a:pPr marL="285750" indent="-285750" algn="just" fontAlgn="auto">
              <a:lnSpc>
                <a:spcPct val="114000"/>
              </a:lnSpc>
              <a:spcBef>
                <a:spcPts val="360"/>
              </a:spcBef>
              <a:spcAft>
                <a:spcPts val="0"/>
              </a:spcAft>
              <a:buFont typeface="Wingdings" panose="05000000000000000000" pitchFamily="2" charset="2"/>
              <a:buChar char="§"/>
              <a:defRPr/>
            </a:pPr>
            <a:r>
              <a:rPr lang="en-US" dirty="0">
                <a:latin typeface="Times New Roman" panose="02020603050405020304" pitchFamily="18" charset="0"/>
                <a:cs typeface="Times New Roman" panose="02020603050405020304" pitchFamily="18" charset="0"/>
              </a:rPr>
              <a:t> Results in this study show that the pre-trained model - VGG19, Xception, DenseNet169, and ResNet50 with a procedure involving retraining of some part of the convolutional layer/block to learn some patterns/forms in the gene expression/medical data is good in classifying gene expression data. </a:t>
            </a:r>
          </a:p>
          <a:p>
            <a:pPr marL="285750" indent="-285750" algn="just" fontAlgn="auto">
              <a:lnSpc>
                <a:spcPct val="114000"/>
              </a:lnSpc>
              <a:spcBef>
                <a:spcPts val="360"/>
              </a:spcBef>
              <a:spcAft>
                <a:spcPts val="0"/>
              </a:spcAft>
              <a:buFont typeface="Wingdings" panose="05000000000000000000" pitchFamily="2" charset="2"/>
              <a:buChar char="§"/>
              <a:defRPr/>
            </a:pPr>
            <a:endParaRPr lang="en-US" dirty="0">
              <a:latin typeface="Times New Roman" panose="02020603050405020304" pitchFamily="18" charset="0"/>
              <a:cs typeface="Times New Roman" panose="02020603050405020304" pitchFamily="18" charset="0"/>
            </a:endParaRPr>
          </a:p>
          <a:p>
            <a:pPr marL="285750" indent="-285750" algn="just" fontAlgn="auto">
              <a:lnSpc>
                <a:spcPct val="114000"/>
              </a:lnSpc>
              <a:spcBef>
                <a:spcPts val="360"/>
              </a:spcBef>
              <a:spcAft>
                <a:spcPts val="0"/>
              </a:spcAft>
              <a:buFont typeface="Wingdings" panose="05000000000000000000" pitchFamily="2" charset="2"/>
              <a:buChar char="§"/>
              <a:defRPr/>
            </a:pPr>
            <a:r>
              <a:rPr lang="en-US" dirty="0">
                <a:latin typeface="Times New Roman" panose="02020603050405020304" pitchFamily="18" charset="0"/>
                <a:cs typeface="Times New Roman" panose="02020603050405020304" pitchFamily="18" charset="0"/>
              </a:rPr>
              <a:t>ResNet50 performed better in this study achieving an accuracy of 92% on the 10% test set with a precision of 90%, recall of 88%, and F1 score of 89%. This performance on the unseen data (test data) shows that there is a good generalization performance of the model. </a:t>
            </a:r>
          </a:p>
          <a:p>
            <a:pPr marL="285750" indent="-285750" algn="just" fontAlgn="auto">
              <a:lnSpc>
                <a:spcPct val="114000"/>
              </a:lnSpc>
              <a:spcBef>
                <a:spcPts val="360"/>
              </a:spcBef>
              <a:spcAft>
                <a:spcPts val="0"/>
              </a:spcAft>
              <a:buFont typeface="Wingdings" panose="05000000000000000000" pitchFamily="2" charset="2"/>
              <a:buChar char="§"/>
              <a:defRPr/>
            </a:pPr>
            <a:endParaRPr lang="en-US" dirty="0">
              <a:latin typeface="Times New Roman" panose="02020603050405020304" pitchFamily="18" charset="0"/>
              <a:cs typeface="Times New Roman" panose="02020603050405020304" pitchFamily="18" charset="0"/>
            </a:endParaRPr>
          </a:p>
          <a:p>
            <a:pPr marL="285750" indent="-285750" algn="just" fontAlgn="auto">
              <a:lnSpc>
                <a:spcPct val="114000"/>
              </a:lnSpc>
              <a:spcBef>
                <a:spcPts val="360"/>
              </a:spcBef>
              <a:spcAft>
                <a:spcPts val="0"/>
              </a:spcAft>
              <a:buFont typeface="Wingdings" panose="05000000000000000000" pitchFamily="2" charset="2"/>
              <a:buChar char="§"/>
              <a:defRPr/>
            </a:pPr>
            <a:r>
              <a:rPr lang="en-US" dirty="0">
                <a:latin typeface="Times New Roman" panose="02020603050405020304" pitchFamily="18" charset="0"/>
                <a:cs typeface="Times New Roman" panose="02020603050405020304" pitchFamily="18" charset="0"/>
              </a:rPr>
              <a:t>Transfer learning and base models’ architectures fine-tuning can work well to identify tumor types based on their gene expression and will work well with other tumor types not included in this study as well as other genomics data analysis. It is faster and less computationally expensive. </a:t>
            </a:r>
          </a:p>
          <a:p>
            <a:pPr marL="285750" indent="-285750" algn="just" fontAlgn="auto">
              <a:lnSpc>
                <a:spcPct val="114000"/>
              </a:lnSpc>
              <a:spcBef>
                <a:spcPts val="360"/>
              </a:spcBef>
              <a:spcAft>
                <a:spcPts val="0"/>
              </a:spcAft>
              <a:buFont typeface="Wingdings" panose="05000000000000000000" pitchFamily="2" charset="2"/>
              <a:buChar char="§"/>
              <a:defRPr/>
            </a:pPr>
            <a:endParaRPr lang="en-US" dirty="0">
              <a:latin typeface="Times New Roman" panose="02020603050405020304" pitchFamily="18" charset="0"/>
              <a:cs typeface="Times New Roman" panose="02020603050405020304" pitchFamily="18" charset="0"/>
            </a:endParaRPr>
          </a:p>
          <a:p>
            <a:pPr marL="285750" indent="-285750" algn="just" fontAlgn="auto">
              <a:lnSpc>
                <a:spcPct val="114000"/>
              </a:lnSpc>
              <a:spcBef>
                <a:spcPts val="360"/>
              </a:spcBef>
              <a:spcAft>
                <a:spcPts val="0"/>
              </a:spcAft>
              <a:buFont typeface="Wingdings" panose="05000000000000000000" pitchFamily="2" charset="2"/>
              <a:buChar char="§"/>
              <a:defRPr/>
            </a:pPr>
            <a:r>
              <a:rPr lang="en-US" dirty="0">
                <a:latin typeface="Times New Roman" panose="02020603050405020304" pitchFamily="18" charset="0"/>
                <a:cs typeface="Times New Roman" panose="02020603050405020304" pitchFamily="18" charset="0"/>
              </a:rPr>
              <a:t>The use of </a:t>
            </a:r>
            <a:r>
              <a:rPr lang="en-US" dirty="0" err="1">
                <a:latin typeface="Times New Roman" panose="02020603050405020304" pitchFamily="18" charset="0"/>
                <a:cs typeface="Times New Roman" panose="02020603050405020304" pitchFamily="18" charset="0"/>
              </a:rPr>
              <a:t>IntegratedGradients</a:t>
            </a:r>
            <a:r>
              <a:rPr lang="en-US" dirty="0">
                <a:latin typeface="Times New Roman" panose="02020603050405020304" pitchFamily="18" charset="0"/>
                <a:cs typeface="Times New Roman" panose="02020603050405020304" pitchFamily="18" charset="0"/>
              </a:rPr>
              <a:t> on the images gives a clearer view of which part of the image is attributing the cause of the prediction of the various classes. It is shown in this work that a good generalization performance is achieved. </a:t>
            </a:r>
            <a:endParaRPr lang="en-US" dirty="0"/>
          </a:p>
        </p:txBody>
      </p:sp>
    </p:spTree>
    <p:extLst>
      <p:ext uri="{BB962C8B-B14F-4D97-AF65-F5344CB8AC3E}">
        <p14:creationId xmlns:p14="http://schemas.microsoft.com/office/powerpoint/2010/main" val="2213296027"/>
      </p:ext>
    </p:extLst>
  </p:cSld>
  <p:clrMapOvr>
    <a:masterClrMapping/>
  </p:clrMapOvr>
  <mc:AlternateContent xmlns:mc="http://schemas.openxmlformats.org/markup-compatibility/2006" xmlns:p14="http://schemas.microsoft.com/office/powerpoint/2010/main">
    <mc:Choice Requires="p14">
      <p:transition spd="med" p14:dur="700" advTm="2535">
        <p:fade/>
      </p:transition>
    </mc:Choice>
    <mc:Fallback xmlns="">
      <p:transition spd="med" advTm="2535">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3619580-39D7-46DF-8BBB-27A8ADAB6252}"/>
              </a:ext>
            </a:extLst>
          </p:cNvPr>
          <p:cNvCxnSpPr/>
          <p:nvPr/>
        </p:nvCxnSpPr>
        <p:spPr>
          <a:xfrm>
            <a:off x="310393" y="922789"/>
            <a:ext cx="11434194"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 name="Subtitle 2">
            <a:extLst>
              <a:ext uri="{FF2B5EF4-FFF2-40B4-BE49-F238E27FC236}">
                <a16:creationId xmlns:a16="http://schemas.microsoft.com/office/drawing/2014/main" id="{75515067-560B-4B68-872C-FB6CFBF55733}"/>
              </a:ext>
            </a:extLst>
          </p:cNvPr>
          <p:cNvSpPr txBox="1">
            <a:spLocks/>
          </p:cNvSpPr>
          <p:nvPr/>
        </p:nvSpPr>
        <p:spPr>
          <a:xfrm>
            <a:off x="381664" y="142828"/>
            <a:ext cx="10154907" cy="880627"/>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None/>
            </a:pPr>
            <a:r>
              <a:rPr lang="en-US" sz="4000" b="1" dirty="0"/>
              <a:t>OUTLINE</a:t>
            </a:r>
          </a:p>
        </p:txBody>
      </p:sp>
      <p:sp>
        <p:nvSpPr>
          <p:cNvPr id="5" name="Subtitle 2">
            <a:extLst>
              <a:ext uri="{FF2B5EF4-FFF2-40B4-BE49-F238E27FC236}">
                <a16:creationId xmlns:a16="http://schemas.microsoft.com/office/drawing/2014/main" id="{C0AFEF30-9231-4EA0-BF76-07FB642194D0}"/>
              </a:ext>
            </a:extLst>
          </p:cNvPr>
          <p:cNvSpPr txBox="1">
            <a:spLocks/>
          </p:cNvSpPr>
          <p:nvPr/>
        </p:nvSpPr>
        <p:spPr>
          <a:xfrm>
            <a:off x="381664" y="1434732"/>
            <a:ext cx="10154907" cy="4286560"/>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457200" indent="-457200">
              <a:buAutoNum type="arabicPeriod"/>
            </a:pPr>
            <a:r>
              <a:rPr lang="en-US" sz="2400" b="1" dirty="0"/>
              <a:t>Introduction</a:t>
            </a:r>
          </a:p>
          <a:p>
            <a:pPr marL="457200" indent="-457200">
              <a:buAutoNum type="arabicPeriod"/>
            </a:pPr>
            <a:r>
              <a:rPr lang="en-US" sz="2400" b="1" dirty="0"/>
              <a:t>Aim of the Study</a:t>
            </a:r>
          </a:p>
          <a:p>
            <a:pPr marL="457200" indent="-457200">
              <a:buAutoNum type="arabicPeriod"/>
            </a:pPr>
            <a:r>
              <a:rPr lang="en-US" sz="2400" b="1" dirty="0"/>
              <a:t>Dataset Description</a:t>
            </a:r>
          </a:p>
          <a:p>
            <a:pPr marL="457200" indent="-457200">
              <a:buAutoNum type="arabicPeriod"/>
            </a:pPr>
            <a:r>
              <a:rPr lang="en-US" sz="2400" b="1" dirty="0"/>
              <a:t>Method &amp; Materials</a:t>
            </a:r>
          </a:p>
          <a:p>
            <a:pPr marL="457200" indent="-457200">
              <a:buAutoNum type="arabicPeriod"/>
            </a:pPr>
            <a:r>
              <a:rPr lang="en-US" sz="2400" b="1" dirty="0"/>
              <a:t>Data Modelling &amp; Implementation</a:t>
            </a:r>
          </a:p>
          <a:p>
            <a:pPr marL="457200" indent="-457200">
              <a:buAutoNum type="arabicPeriod"/>
            </a:pPr>
            <a:r>
              <a:rPr lang="en-US" sz="2400" b="1" dirty="0"/>
              <a:t>Experimental ​Results and Discussion</a:t>
            </a:r>
          </a:p>
          <a:p>
            <a:pPr marL="457200" indent="-457200">
              <a:buAutoNum type="arabicPeriod"/>
            </a:pPr>
            <a:r>
              <a:rPr lang="en-US" sz="2400" b="1" dirty="0"/>
              <a:t>Conclusion &amp; Future Works</a:t>
            </a:r>
          </a:p>
        </p:txBody>
      </p:sp>
    </p:spTree>
    <p:extLst>
      <p:ext uri="{BB962C8B-B14F-4D97-AF65-F5344CB8AC3E}">
        <p14:creationId xmlns:p14="http://schemas.microsoft.com/office/powerpoint/2010/main" val="3350644395"/>
      </p:ext>
    </p:extLst>
  </p:cSld>
  <p:clrMapOvr>
    <a:masterClrMapping/>
  </p:clrMapOvr>
  <mc:AlternateContent xmlns:mc="http://schemas.openxmlformats.org/markup-compatibility/2006" xmlns:p14="http://schemas.microsoft.com/office/powerpoint/2010/main">
    <mc:Choice Requires="p14">
      <p:transition spd="med" p14:dur="700" advTm="3512">
        <p:fade/>
      </p:transition>
    </mc:Choice>
    <mc:Fallback xmlns="">
      <p:transition spd="med" advTm="3512">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285750" y="653700"/>
            <a:ext cx="12391798" cy="1035286"/>
          </a:xfrm>
        </p:spPr>
        <p:txBody>
          <a:bodyPr>
            <a:noAutofit/>
          </a:bodyPr>
          <a:lstStyle/>
          <a:p>
            <a:r>
              <a:rPr lang="en-US" sz="4400" dirty="0">
                <a:solidFill>
                  <a:schemeClr val="bg2"/>
                </a:solidFill>
                <a:ea typeface="SimSun" panose="02010600030101010101" pitchFamily="2" charset="-122"/>
              </a:rPr>
              <a:t>Future Works</a:t>
            </a:r>
            <a:endParaRPr lang="en-US" sz="4400" dirty="0">
              <a:solidFill>
                <a:schemeClr val="bg2"/>
              </a:solidFill>
            </a:endParaRPr>
          </a:p>
        </p:txBody>
      </p:sp>
      <p:sp>
        <p:nvSpPr>
          <p:cNvPr id="4" name="Content Placeholder 2">
            <a:extLst>
              <a:ext uri="{FF2B5EF4-FFF2-40B4-BE49-F238E27FC236}">
                <a16:creationId xmlns:a16="http://schemas.microsoft.com/office/drawing/2014/main" id="{C4E658F0-D6BE-4E34-994F-39E56AE14532}"/>
              </a:ext>
            </a:extLst>
          </p:cNvPr>
          <p:cNvSpPr>
            <a:spLocks noGrp="1" noChangeArrowheads="1"/>
          </p:cNvSpPr>
          <p:nvPr>
            <p:ph idx="1"/>
          </p:nvPr>
        </p:nvSpPr>
        <p:spPr>
          <a:xfrm>
            <a:off x="96838" y="1871663"/>
            <a:ext cx="11142662" cy="4918075"/>
          </a:xfrm>
        </p:spPr>
        <p:txBody>
          <a:bodyPr>
            <a:normAutofit lnSpcReduction="10000"/>
          </a:bodyPr>
          <a:lstStyle/>
          <a:p>
            <a:pPr marL="342900" indent="-342900" algn="just">
              <a:lnSpc>
                <a:spcPct val="114000"/>
              </a:lnSpc>
              <a:buFont typeface="Arial" panose="020B0604020202020204" pitchFamily="34" charset="0"/>
              <a:buChar char="•"/>
            </a:pPr>
            <a:endParaRPr lang="en-US" altLang="en-US" sz="2000" dirty="0">
              <a:latin typeface="Times New Roman" panose="02020603050405020304" pitchFamily="18" charset="0"/>
              <a:cs typeface="Times New Roman" panose="02020603050405020304" pitchFamily="18" charset="0"/>
            </a:endParaRPr>
          </a:p>
          <a:p>
            <a:pPr marL="342900" indent="-342900" algn="just">
              <a:lnSpc>
                <a:spcPct val="114000"/>
              </a:lnSpc>
              <a:buFont typeface="Arial" panose="020B0604020202020204" pitchFamily="34" charset="0"/>
              <a:buChar char="•"/>
            </a:pPr>
            <a:r>
              <a:rPr lang="en-US" altLang="en-US" dirty="0">
                <a:latin typeface="Times New Roman" panose="02020603050405020304" pitchFamily="18" charset="0"/>
                <a:cs typeface="Times New Roman" panose="02020603050405020304" pitchFamily="18" charset="0"/>
              </a:rPr>
              <a:t>Techniques like Synthetic Minority Oversampling Technique (SMOTE), random Over-Sampling, and much more can be used in balancing the datasets. </a:t>
            </a:r>
          </a:p>
          <a:p>
            <a:pPr marL="342900" indent="-342900" algn="just">
              <a:lnSpc>
                <a:spcPct val="114000"/>
              </a:lnSpc>
              <a:buFont typeface="Arial" panose="020B0604020202020204" pitchFamily="34" charset="0"/>
              <a:buChar char="•"/>
            </a:pPr>
            <a:r>
              <a:rPr lang="en-US" altLang="en-US" dirty="0">
                <a:latin typeface="Times New Roman" panose="02020603050405020304" pitchFamily="18" charset="0"/>
                <a:cs typeface="Times New Roman" panose="02020603050405020304" pitchFamily="18" charset="0"/>
              </a:rPr>
              <a:t>The training time should be increased and some hyperparameters can be further finetuned to find the most optimum parameters to improve the model performance.</a:t>
            </a:r>
          </a:p>
          <a:p>
            <a:pPr marL="342900" indent="-342900" algn="just">
              <a:lnSpc>
                <a:spcPct val="114000"/>
              </a:lnSpc>
              <a:buFont typeface="Arial" panose="020B0604020202020204" pitchFamily="34" charset="0"/>
              <a:buChar char="•"/>
            </a:pPr>
            <a:r>
              <a:rPr lang="en-US" altLang="en-US" dirty="0">
                <a:latin typeface="Times New Roman" panose="02020603050405020304" pitchFamily="18" charset="0"/>
                <a:cs typeface="Times New Roman" panose="02020603050405020304" pitchFamily="18" charset="0"/>
              </a:rPr>
              <a:t>The concept of training some of the convolutional block/layers in the pre-trained models can further be investigated into further to know the number of layers that should be retrained to learn the pattern and forms in the medical data as the pre-trained models do not contain any classes pointing to medical data.</a:t>
            </a:r>
          </a:p>
          <a:p>
            <a:pPr marL="342900" indent="-342900" algn="just">
              <a:lnSpc>
                <a:spcPct val="114000"/>
              </a:lnSpc>
              <a:buFont typeface="Arial" panose="020B0604020202020204" pitchFamily="34" charset="0"/>
              <a:buChar char="•"/>
            </a:pPr>
            <a:r>
              <a:rPr lang="en-US" altLang="en-US" dirty="0">
                <a:latin typeface="Times New Roman" panose="02020603050405020304" pitchFamily="18" charset="0"/>
                <a:cs typeface="Times New Roman" panose="02020603050405020304" pitchFamily="18" charset="0"/>
              </a:rPr>
              <a:t>More Explainable AI processes will be like for example Shapley values, Lime, and Grad-Cam to give a better explanation of the genes leading to a particular prediction.</a:t>
            </a:r>
          </a:p>
          <a:p>
            <a:pPr marL="342900" indent="-342900" algn="just">
              <a:lnSpc>
                <a:spcPct val="114000"/>
              </a:lnSpc>
              <a:buFont typeface="Arial" panose="020B0604020202020204" pitchFamily="34" charset="0"/>
              <a:buChar char="•"/>
            </a:pPr>
            <a:endParaRPr lang="en-US" alt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alt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alt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9727247"/>
      </p:ext>
    </p:extLst>
  </p:cSld>
  <p:clrMapOvr>
    <a:masterClrMapping/>
  </p:clrMapOvr>
  <mc:AlternateContent xmlns:mc="http://schemas.openxmlformats.org/markup-compatibility/2006" xmlns:p14="http://schemas.microsoft.com/office/powerpoint/2010/main">
    <mc:Choice Requires="p14">
      <p:transition spd="med" p14:dur="700" advTm="2535">
        <p:fade/>
      </p:transition>
    </mc:Choice>
    <mc:Fallback xmlns="">
      <p:transition spd="med" advTm="2535">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23C97-46AE-512B-5EE6-05CD507F61DA}"/>
              </a:ext>
            </a:extLst>
          </p:cNvPr>
          <p:cNvSpPr>
            <a:spLocks noGrp="1"/>
          </p:cNvSpPr>
          <p:nvPr>
            <p:ph type="title"/>
          </p:nvPr>
        </p:nvSpPr>
        <p:spPr/>
        <p:txBody>
          <a:bodyPr>
            <a:normAutofit/>
          </a:bodyPr>
          <a:lstStyle/>
          <a:p>
            <a:r>
              <a:rPr lang="en-GB" sz="4400" dirty="0"/>
              <a:t>References</a:t>
            </a:r>
            <a:endParaRPr lang="en-US" sz="4400" dirty="0"/>
          </a:p>
        </p:txBody>
      </p:sp>
      <p:sp>
        <p:nvSpPr>
          <p:cNvPr id="3" name="Content Placeholder 2">
            <a:extLst>
              <a:ext uri="{FF2B5EF4-FFF2-40B4-BE49-F238E27FC236}">
                <a16:creationId xmlns:a16="http://schemas.microsoft.com/office/drawing/2014/main" id="{6AF7137E-802A-3295-8DAC-DA0728DF0F15}"/>
              </a:ext>
            </a:extLst>
          </p:cNvPr>
          <p:cNvSpPr>
            <a:spLocks noGrp="1"/>
          </p:cNvSpPr>
          <p:nvPr>
            <p:ph idx="1"/>
          </p:nvPr>
        </p:nvSpPr>
        <p:spPr/>
        <p:txBody>
          <a:bodyPr/>
          <a:lstStyle/>
          <a:p>
            <a:pPr marL="457200" indent="-457200">
              <a:buFont typeface="+mj-lt"/>
              <a:buAutoNum type="arabicPeriod"/>
            </a:pPr>
            <a:r>
              <a:rPr lang="en-GB" sz="1800" dirty="0">
                <a:effectLst/>
                <a:latin typeface="Times New Roman" panose="02020603050405020304" pitchFamily="18" charset="0"/>
                <a:ea typeface="SimSun" panose="02010600030101010101" pitchFamily="2" charset="-122"/>
              </a:rPr>
              <a:t>Cancer, “World Health Organization,” [Online]. Available: https://www.who.int/news-room/fact-sheets/detail/cancer. [Accessed 19 July 2023].</a:t>
            </a:r>
          </a:p>
          <a:p>
            <a:pPr marL="457200" indent="-457200">
              <a:buFont typeface="+mj-lt"/>
              <a:buAutoNum type="arabicPeriod"/>
            </a:pPr>
            <a:r>
              <a:rPr lang="en-US" sz="1800" dirty="0">
                <a:solidFill>
                  <a:srgbClr val="222222"/>
                </a:solidFill>
                <a:effectLst/>
                <a:latin typeface="Times New Roman" panose="02020603050405020304" pitchFamily="18" charset="0"/>
                <a:ea typeface="SimSun" panose="02010600030101010101" pitchFamily="2" charset="-122"/>
              </a:rPr>
              <a:t>Alharbi, F., Elbashir, M.K., Mohammed, M. and Mustafa, M.E. "Fine-Tuning Pre-Trained Convolutional Neural Networks for Women Common Cancer Classification using RNA-Seq Gene Expression," International Journal of Advanced Computer Science and Applications, vol. 11, p. 11, 2020. </a:t>
            </a:r>
            <a:endParaRPr lang="en-US" sz="1800" dirty="0">
              <a:effectLst/>
              <a:latin typeface="Times New Roman" panose="02020603050405020304" pitchFamily="18" charset="0"/>
              <a:ea typeface="SimSun" panose="02010600030101010101" pitchFamily="2" charset="-122"/>
            </a:endParaRPr>
          </a:p>
          <a:p>
            <a:pPr marL="457200" indent="-457200">
              <a:buFont typeface="+mj-lt"/>
              <a:buAutoNum type="arabicPeriod"/>
            </a:pPr>
            <a:r>
              <a:rPr lang="en-US" sz="1800" dirty="0" err="1">
                <a:effectLst/>
                <a:latin typeface="Times New Roman" panose="02020603050405020304" pitchFamily="18" charset="0"/>
                <a:ea typeface="SimSun" panose="02010600030101010101" pitchFamily="2" charset="-122"/>
              </a:rPr>
              <a:t>Boyu</a:t>
            </a:r>
            <a:r>
              <a:rPr lang="en-US" sz="1800" dirty="0">
                <a:effectLst/>
                <a:latin typeface="Times New Roman" panose="02020603050405020304" pitchFamily="18" charset="0"/>
                <a:ea typeface="SimSun" panose="02010600030101010101" pitchFamily="2" charset="-122"/>
              </a:rPr>
              <a:t> Lyu and </a:t>
            </a:r>
            <a:r>
              <a:rPr lang="en-US" sz="1800" dirty="0" err="1">
                <a:effectLst/>
                <a:latin typeface="Times New Roman" panose="02020603050405020304" pitchFamily="18" charset="0"/>
                <a:ea typeface="SimSun" panose="02010600030101010101" pitchFamily="2" charset="-122"/>
              </a:rPr>
              <a:t>Anamul</a:t>
            </a:r>
            <a:r>
              <a:rPr lang="en-US" sz="1800" dirty="0">
                <a:effectLst/>
                <a:latin typeface="Times New Roman" panose="02020603050405020304" pitchFamily="18" charset="0"/>
                <a:ea typeface="SimSun" panose="02010600030101010101" pitchFamily="2" charset="-122"/>
              </a:rPr>
              <a:t> Haque, "Deep Learning Based Tumor Type Classification Using Gene Expression Data.," in ACM International Conference on Bioinformatics, Computational Biology, and Health Informatics, New York, USA, 2018.</a:t>
            </a:r>
          </a:p>
          <a:p>
            <a:pPr marL="457200" indent="-457200">
              <a:buFont typeface="+mj-lt"/>
              <a:buAutoNum type="arabicPeriod"/>
            </a:pPr>
            <a:endParaRPr lang="en-GB" sz="1800" dirty="0">
              <a:effectLst/>
              <a:latin typeface="Times New Roman" panose="02020603050405020304" pitchFamily="18" charset="0"/>
              <a:ea typeface="SimSun" panose="02010600030101010101" pitchFamily="2" charset="-122"/>
            </a:endParaRPr>
          </a:p>
          <a:p>
            <a:pPr marL="457200" indent="-457200">
              <a:buFont typeface="+mj-lt"/>
              <a:buAutoNum type="arabicPeriod"/>
            </a:pPr>
            <a:endParaRPr lang="en-US" sz="1800" dirty="0">
              <a:effectLst/>
              <a:latin typeface="Times New Roman" panose="02020603050405020304" pitchFamily="18" charset="0"/>
              <a:ea typeface="SimSun" panose="02010600030101010101" pitchFamily="2" charset="-122"/>
            </a:endParaRPr>
          </a:p>
          <a:p>
            <a:pPr marL="457200" indent="-457200">
              <a:buFont typeface="+mj-lt"/>
              <a:buAutoNum type="arabicPeriod"/>
            </a:pPr>
            <a:endParaRPr lang="en-US" dirty="0"/>
          </a:p>
        </p:txBody>
      </p:sp>
    </p:spTree>
    <p:extLst>
      <p:ext uri="{BB962C8B-B14F-4D97-AF65-F5344CB8AC3E}">
        <p14:creationId xmlns:p14="http://schemas.microsoft.com/office/powerpoint/2010/main" val="43929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3619580-39D7-46DF-8BBB-27A8ADAB6252}"/>
              </a:ext>
            </a:extLst>
          </p:cNvPr>
          <p:cNvCxnSpPr/>
          <p:nvPr/>
        </p:nvCxnSpPr>
        <p:spPr>
          <a:xfrm>
            <a:off x="377505" y="3481433"/>
            <a:ext cx="11434194"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 name="Subtitle 2">
            <a:extLst>
              <a:ext uri="{FF2B5EF4-FFF2-40B4-BE49-F238E27FC236}">
                <a16:creationId xmlns:a16="http://schemas.microsoft.com/office/drawing/2014/main" id="{75515067-560B-4B68-872C-FB6CFBF55733}"/>
              </a:ext>
            </a:extLst>
          </p:cNvPr>
          <p:cNvSpPr txBox="1">
            <a:spLocks/>
          </p:cNvSpPr>
          <p:nvPr/>
        </p:nvSpPr>
        <p:spPr>
          <a:xfrm>
            <a:off x="574611" y="2172757"/>
            <a:ext cx="10154907" cy="1400954"/>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lgn="ctr">
              <a:buNone/>
            </a:pPr>
            <a:r>
              <a:rPr lang="en-US" sz="7200" b="1" dirty="0"/>
              <a:t>THANK YOU</a:t>
            </a:r>
          </a:p>
        </p:txBody>
      </p:sp>
      <p:sp>
        <p:nvSpPr>
          <p:cNvPr id="2" name="Rectangle 1">
            <a:extLst>
              <a:ext uri="{FF2B5EF4-FFF2-40B4-BE49-F238E27FC236}">
                <a16:creationId xmlns:a16="http://schemas.microsoft.com/office/drawing/2014/main" id="{75C8AD59-9A9C-4CA7-82D6-285C7AE371F9}"/>
              </a:ext>
            </a:extLst>
          </p:cNvPr>
          <p:cNvSpPr/>
          <p:nvPr/>
        </p:nvSpPr>
        <p:spPr>
          <a:xfrm>
            <a:off x="4098588" y="4542220"/>
            <a:ext cx="4208834" cy="2046714"/>
          </a:xfrm>
          <a:prstGeom prst="rect">
            <a:avLst/>
          </a:prstGeom>
        </p:spPr>
        <p:txBody>
          <a:bodyPr wrap="square">
            <a:spAutoFit/>
          </a:bodyPr>
          <a:lstStyle/>
          <a:p>
            <a:pPr>
              <a:spcBef>
                <a:spcPts val="575"/>
              </a:spcBef>
            </a:pPr>
            <a:r>
              <a:rPr lang="en-US" altLang="en-US" sz="2800" dirty="0">
                <a:latin typeface="Times New Roman" panose="02020603050405020304" pitchFamily="18" charset="0"/>
                <a:cs typeface="Times New Roman" panose="02020603050405020304" pitchFamily="18" charset="0"/>
              </a:rPr>
              <a:t>ANTHONY OMOWUMI</a:t>
            </a:r>
          </a:p>
          <a:p>
            <a:pPr>
              <a:spcBef>
                <a:spcPts val="575"/>
              </a:spcBef>
            </a:pPr>
            <a:r>
              <a:rPr lang="en-US" altLang="en-US" sz="2800" dirty="0">
                <a:latin typeface="Times New Roman" panose="02020603050405020304" pitchFamily="18" charset="0"/>
                <a:cs typeface="Times New Roman" panose="02020603050405020304" pitchFamily="18" charset="0"/>
              </a:rPr>
              <a:t>B00892305</a:t>
            </a:r>
          </a:p>
          <a:p>
            <a:pPr>
              <a:spcBef>
                <a:spcPts val="575"/>
              </a:spcBef>
            </a:pPr>
            <a:r>
              <a:rPr lang="en-US" altLang="en-US" sz="2800" dirty="0">
                <a:latin typeface="Times New Roman" panose="02020603050405020304" pitchFamily="18" charset="0"/>
                <a:cs typeface="Times New Roman" panose="02020603050405020304" pitchFamily="18" charset="0"/>
              </a:rPr>
              <a:t>Anthony-o@uslter.ac.uk</a:t>
            </a:r>
          </a:p>
          <a:p>
            <a:pPr>
              <a:spcBef>
                <a:spcPts val="575"/>
              </a:spcBef>
            </a:pPr>
            <a:r>
              <a:rPr lang="en-US" altLang="en-US" sz="2800" dirty="0">
                <a:latin typeface="Times New Roman" panose="02020603050405020304" pitchFamily="18" charset="0"/>
                <a:cs typeface="Times New Roman" panose="02020603050405020304" pitchFamily="18" charset="0"/>
              </a:rPr>
              <a:t>MSc. Data Science</a:t>
            </a:r>
          </a:p>
        </p:txBody>
      </p:sp>
    </p:spTree>
    <p:extLst>
      <p:ext uri="{BB962C8B-B14F-4D97-AF65-F5344CB8AC3E}">
        <p14:creationId xmlns:p14="http://schemas.microsoft.com/office/powerpoint/2010/main" val="1552867668"/>
      </p:ext>
    </p:extLst>
  </p:cSld>
  <p:clrMapOvr>
    <a:masterClrMapping/>
  </p:clrMapOvr>
  <mc:AlternateContent xmlns:mc="http://schemas.openxmlformats.org/markup-compatibility/2006" xmlns:p14="http://schemas.microsoft.com/office/powerpoint/2010/main">
    <mc:Choice Requires="p14">
      <p:transition spd="med" p14:dur="700" advTm="1889">
        <p:fade/>
      </p:transition>
    </mc:Choice>
    <mc:Fallback xmlns="">
      <p:transition spd="med" advTm="1889">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181202" y="575401"/>
            <a:ext cx="9628632" cy="1035286"/>
          </a:xfrm>
        </p:spPr>
        <p:txBody>
          <a:bodyPr>
            <a:normAutofit/>
          </a:bodyPr>
          <a:lstStyle/>
          <a:p>
            <a:r>
              <a:rPr lang="en-US" sz="4400" dirty="0">
                <a:solidFill>
                  <a:schemeClr val="bg2"/>
                </a:solidFill>
              </a:rPr>
              <a:t>Introduction</a:t>
            </a:r>
          </a:p>
        </p:txBody>
      </p:sp>
      <p:sp>
        <p:nvSpPr>
          <p:cNvPr id="4" name="Content Placeholder 2">
            <a:extLst>
              <a:ext uri="{FF2B5EF4-FFF2-40B4-BE49-F238E27FC236}">
                <a16:creationId xmlns:a16="http://schemas.microsoft.com/office/drawing/2014/main" id="{289C4D9B-69F3-4223-A16D-C4FC5DA15B34}"/>
              </a:ext>
            </a:extLst>
          </p:cNvPr>
          <p:cNvSpPr txBox="1">
            <a:spLocks/>
          </p:cNvSpPr>
          <p:nvPr/>
        </p:nvSpPr>
        <p:spPr>
          <a:xfrm>
            <a:off x="181202" y="4216852"/>
            <a:ext cx="11068435" cy="1034655"/>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endParaRPr lang="en-US" dirty="0"/>
          </a:p>
        </p:txBody>
      </p:sp>
      <p:sp>
        <p:nvSpPr>
          <p:cNvPr id="8" name="Content Placeholder 2">
            <a:extLst>
              <a:ext uri="{FF2B5EF4-FFF2-40B4-BE49-F238E27FC236}">
                <a16:creationId xmlns:a16="http://schemas.microsoft.com/office/drawing/2014/main" id="{76576043-0F00-4CBD-90C8-3554F3C0FB5B}"/>
              </a:ext>
            </a:extLst>
          </p:cNvPr>
          <p:cNvSpPr>
            <a:spLocks noGrp="1"/>
          </p:cNvSpPr>
          <p:nvPr>
            <p:ph idx="1"/>
          </p:nvPr>
        </p:nvSpPr>
        <p:spPr>
          <a:xfrm>
            <a:off x="181202" y="1761330"/>
            <a:ext cx="11744098" cy="4911043"/>
          </a:xfrm>
        </p:spPr>
        <p:txBody>
          <a:bodyPr>
            <a:noAutofit/>
          </a:bodyPr>
          <a:lstStyle/>
          <a:p>
            <a:pPr marL="0" indent="0">
              <a:buNone/>
            </a:pPr>
            <a:endParaRPr lang="en-US" sz="1400" dirty="0"/>
          </a:p>
          <a:p>
            <a:pPr>
              <a:spcAft>
                <a:spcPts val="1200"/>
              </a:spcAft>
            </a:pPr>
            <a:r>
              <a:rPr lang="en-US" sz="1900" dirty="0"/>
              <a:t>Cancer is one of the leading causes of death worldwide according to the World Health Organization (WHO), accounting for close to 10 million deaths in 2020, or close to 1 in 6 deaths [1]. </a:t>
            </a:r>
          </a:p>
          <a:p>
            <a:pPr>
              <a:spcAft>
                <a:spcPts val="1200"/>
              </a:spcAft>
            </a:pPr>
            <a:r>
              <a:rPr lang="en-US" sz="1900" dirty="0"/>
              <a:t>Gene Expression Analysis provides information about the roles played by different genes and has become an essential approach for overcoming difficulties in cancer detection and medication discovery [2].</a:t>
            </a:r>
          </a:p>
          <a:p>
            <a:pPr>
              <a:spcAft>
                <a:spcPts val="1200"/>
              </a:spcAft>
            </a:pPr>
            <a:r>
              <a:rPr lang="en-US" sz="1900" dirty="0"/>
              <a:t>Gene Expression Analysis is a complex process due to relatively few samples available with high dimensional data. </a:t>
            </a:r>
          </a:p>
          <a:p>
            <a:pPr>
              <a:spcAft>
                <a:spcPts val="1200"/>
              </a:spcAft>
            </a:pPr>
            <a:r>
              <a:rPr lang="en-US" sz="1900" dirty="0"/>
              <a:t>Recently, deep learning algorithms have been applied and achieved better performance compared to traditional methods [3], but deep learning algorithms require a huge amount of data for training purposes which is lacking in a gene expression dataset. </a:t>
            </a:r>
          </a:p>
          <a:p>
            <a:r>
              <a:rPr lang="en-US" sz="1900" dirty="0"/>
              <a:t>This study seeks to employ the use of deep learning algorithms in an approach called “Transfer Learning” as well as “Explainable AI” to enable the end user to understand, interpret, and trust the outcome of the classification results</a:t>
            </a:r>
          </a:p>
        </p:txBody>
      </p:sp>
    </p:spTree>
    <p:extLst>
      <p:ext uri="{BB962C8B-B14F-4D97-AF65-F5344CB8AC3E}">
        <p14:creationId xmlns:p14="http://schemas.microsoft.com/office/powerpoint/2010/main" val="3871966409"/>
      </p:ext>
    </p:extLst>
  </p:cSld>
  <p:clrMapOvr>
    <a:masterClrMapping/>
  </p:clrMapOvr>
  <mc:AlternateContent xmlns:mc="http://schemas.openxmlformats.org/markup-compatibility/2006" xmlns:p14="http://schemas.microsoft.com/office/powerpoint/2010/main">
    <mc:Choice Requires="p14">
      <p:transition spd="med" p14:dur="700" advTm="627">
        <p:fade/>
      </p:transition>
    </mc:Choice>
    <mc:Fallback xmlns="">
      <p:transition spd="med" advTm="627">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181202" y="575401"/>
            <a:ext cx="9628632" cy="1035286"/>
          </a:xfrm>
        </p:spPr>
        <p:txBody>
          <a:bodyPr>
            <a:normAutofit/>
          </a:bodyPr>
          <a:lstStyle/>
          <a:p>
            <a:r>
              <a:rPr lang="en-US" sz="4400" dirty="0">
                <a:solidFill>
                  <a:schemeClr val="bg2"/>
                </a:solidFill>
              </a:rPr>
              <a:t>Aims &amp; Objectives</a:t>
            </a:r>
          </a:p>
        </p:txBody>
      </p:sp>
      <p:sp>
        <p:nvSpPr>
          <p:cNvPr id="4" name="Content Placeholder 2">
            <a:extLst>
              <a:ext uri="{FF2B5EF4-FFF2-40B4-BE49-F238E27FC236}">
                <a16:creationId xmlns:a16="http://schemas.microsoft.com/office/drawing/2014/main" id="{289C4D9B-69F3-4223-A16D-C4FC5DA15B34}"/>
              </a:ext>
            </a:extLst>
          </p:cNvPr>
          <p:cNvSpPr txBox="1">
            <a:spLocks/>
          </p:cNvSpPr>
          <p:nvPr/>
        </p:nvSpPr>
        <p:spPr>
          <a:xfrm>
            <a:off x="181202" y="4216852"/>
            <a:ext cx="11068435" cy="1034655"/>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endParaRPr lang="en-US" dirty="0"/>
          </a:p>
        </p:txBody>
      </p:sp>
      <p:sp>
        <p:nvSpPr>
          <p:cNvPr id="7" name="Text Placeholder 2">
            <a:extLst>
              <a:ext uri="{FF2B5EF4-FFF2-40B4-BE49-F238E27FC236}">
                <a16:creationId xmlns:a16="http://schemas.microsoft.com/office/drawing/2014/main" id="{3CCBAE8C-9065-4E97-9E8D-3D8B36E6769E}"/>
              </a:ext>
            </a:extLst>
          </p:cNvPr>
          <p:cNvSpPr txBox="1">
            <a:spLocks/>
          </p:cNvSpPr>
          <p:nvPr/>
        </p:nvSpPr>
        <p:spPr>
          <a:xfrm>
            <a:off x="339916" y="2263373"/>
            <a:ext cx="10909721" cy="3273061"/>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algn="just">
              <a:defRPr/>
            </a:pPr>
            <a:r>
              <a:rPr lang="en-GB" dirty="0">
                <a:latin typeface="Times New Roman" panose="02020603050405020304" pitchFamily="18" charset="0"/>
                <a:cs typeface="Times New Roman" panose="02020603050405020304" pitchFamily="18" charset="0"/>
              </a:rPr>
              <a:t> The aim of the study is to employ the use of Transfer Learning to classify 33 prevalent tumor gene expressions and </a:t>
            </a:r>
            <a:r>
              <a:rPr lang="en-GB" kern="0" dirty="0">
                <a:latin typeface="Times New Roman" panose="02020603050405020304" pitchFamily="18" charset="0"/>
                <a:ea typeface="SimSun" panose="02010600030101010101" pitchFamily="2" charset="-122"/>
              </a:rPr>
              <a:t>Explainable AI – IntegratedGradients was used to check the attribution of the image predicting a specific class label (A particular Tumor). </a:t>
            </a:r>
          </a:p>
          <a:p>
            <a:pPr algn="just">
              <a:defRPr/>
            </a:pPr>
            <a:endParaRPr lang="en-GB" kern="0" dirty="0">
              <a:latin typeface="Times New Roman" panose="02020603050405020304" pitchFamily="18" charset="0"/>
              <a:ea typeface="SimSun" panose="02010600030101010101" pitchFamily="2" charset="-122"/>
            </a:endParaRPr>
          </a:p>
          <a:p>
            <a:pPr algn="just">
              <a:defRPr/>
            </a:pPr>
            <a:r>
              <a:rPr lang="en-GB" kern="0" dirty="0">
                <a:latin typeface="Times New Roman" panose="02020603050405020304" pitchFamily="18" charset="0"/>
                <a:ea typeface="SimSun" panose="02010600030101010101" pitchFamily="2" charset="-122"/>
                <a:cs typeface="Times New Roman" panose="02020603050405020304" pitchFamily="18" charset="0"/>
              </a:rPr>
              <a:t>This is to understand the part of the images/genes leading to the prediction of the outcome and </a:t>
            </a:r>
            <a:r>
              <a:rPr lang="en-US" kern="0" dirty="0">
                <a:latin typeface="Times New Roman" panose="02020603050405020304" pitchFamily="18" charset="0"/>
                <a:ea typeface="SimSun" panose="02010600030101010101" pitchFamily="2" charset="-122"/>
                <a:cs typeface="Times New Roman" panose="02020603050405020304" pitchFamily="18" charset="0"/>
              </a:rPr>
              <a:t>t</a:t>
            </a:r>
            <a:r>
              <a:rPr lang="en-US" altLang="en-US" dirty="0">
                <a:latin typeface="Times New Roman" panose="02020603050405020304" pitchFamily="18" charset="0"/>
                <a:cs typeface="Times New Roman" panose="02020603050405020304" pitchFamily="18" charset="0"/>
              </a:rPr>
              <a:t>o find out if the Transfer learning approach will work well with the dataset complexities (Relatively few samples available with high dimensional data) with less computational resources.</a:t>
            </a:r>
          </a:p>
          <a:p>
            <a:pPr algn="just">
              <a:defRPr/>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9948233"/>
      </p:ext>
    </p:extLst>
  </p:cSld>
  <p:clrMapOvr>
    <a:masterClrMapping/>
  </p:clrMapOvr>
  <mc:AlternateContent xmlns:mc="http://schemas.openxmlformats.org/markup-compatibility/2006" xmlns:p14="http://schemas.microsoft.com/office/powerpoint/2010/main">
    <mc:Choice Requires="p14">
      <p:transition spd="med" p14:dur="700" advTm="627">
        <p:fade/>
      </p:transition>
    </mc:Choice>
    <mc:Fallback xmlns="">
      <p:transition spd="med" advTm="627">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3619580-39D7-46DF-8BBB-27A8ADAB6252}"/>
              </a:ext>
            </a:extLst>
          </p:cNvPr>
          <p:cNvCxnSpPr/>
          <p:nvPr/>
        </p:nvCxnSpPr>
        <p:spPr>
          <a:xfrm>
            <a:off x="377505" y="3481433"/>
            <a:ext cx="11434194"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 name="Subtitle 2">
            <a:extLst>
              <a:ext uri="{FF2B5EF4-FFF2-40B4-BE49-F238E27FC236}">
                <a16:creationId xmlns:a16="http://schemas.microsoft.com/office/drawing/2014/main" id="{75515067-560B-4B68-872C-FB6CFBF55733}"/>
              </a:ext>
            </a:extLst>
          </p:cNvPr>
          <p:cNvSpPr txBox="1">
            <a:spLocks/>
          </p:cNvSpPr>
          <p:nvPr/>
        </p:nvSpPr>
        <p:spPr>
          <a:xfrm>
            <a:off x="574611" y="2172757"/>
            <a:ext cx="10154907" cy="1400954"/>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lgn="ctr">
              <a:buNone/>
            </a:pPr>
            <a:r>
              <a:rPr lang="en-US" sz="7200" b="1" dirty="0"/>
              <a:t>DATASET DESCRIPTION</a:t>
            </a:r>
          </a:p>
        </p:txBody>
      </p:sp>
    </p:spTree>
    <p:extLst>
      <p:ext uri="{BB962C8B-B14F-4D97-AF65-F5344CB8AC3E}">
        <p14:creationId xmlns:p14="http://schemas.microsoft.com/office/powerpoint/2010/main" val="900549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181202" y="575401"/>
            <a:ext cx="9628632" cy="1035286"/>
          </a:xfrm>
        </p:spPr>
        <p:txBody>
          <a:bodyPr>
            <a:normAutofit/>
          </a:bodyPr>
          <a:lstStyle/>
          <a:p>
            <a:r>
              <a:rPr lang="en-US" sz="4400" dirty="0"/>
              <a:t>Overview of the dataset</a:t>
            </a:r>
          </a:p>
        </p:txBody>
      </p:sp>
      <p:sp>
        <p:nvSpPr>
          <p:cNvPr id="4" name="Content Placeholder 2">
            <a:extLst>
              <a:ext uri="{FF2B5EF4-FFF2-40B4-BE49-F238E27FC236}">
                <a16:creationId xmlns:a16="http://schemas.microsoft.com/office/drawing/2014/main" id="{289C4D9B-69F3-4223-A16D-C4FC5DA15B34}"/>
              </a:ext>
            </a:extLst>
          </p:cNvPr>
          <p:cNvSpPr txBox="1">
            <a:spLocks/>
          </p:cNvSpPr>
          <p:nvPr/>
        </p:nvSpPr>
        <p:spPr>
          <a:xfrm>
            <a:off x="181202" y="4216852"/>
            <a:ext cx="11068435" cy="1034655"/>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endParaRPr lang="en-US" dirty="0"/>
          </a:p>
        </p:txBody>
      </p:sp>
      <p:sp>
        <p:nvSpPr>
          <p:cNvPr id="8" name="Content Placeholder 4">
            <a:extLst>
              <a:ext uri="{FF2B5EF4-FFF2-40B4-BE49-F238E27FC236}">
                <a16:creationId xmlns:a16="http://schemas.microsoft.com/office/drawing/2014/main" id="{352B580E-2BF5-4F72-BC57-07A091212317}"/>
              </a:ext>
            </a:extLst>
          </p:cNvPr>
          <p:cNvSpPr txBox="1">
            <a:spLocks/>
          </p:cNvSpPr>
          <p:nvPr/>
        </p:nvSpPr>
        <p:spPr>
          <a:xfrm>
            <a:off x="267539" y="2260599"/>
            <a:ext cx="10982098" cy="4465045"/>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algn="just">
              <a:defRPr/>
            </a:pPr>
            <a:r>
              <a:rPr lang="en-US" kern="0" dirty="0">
                <a:solidFill>
                  <a:schemeClr val="bg2">
                    <a:lumMod val="25000"/>
                  </a:schemeClr>
                </a:solidFill>
                <a:latin typeface="Times New Roman" panose="02020603050405020304" pitchFamily="18" charset="0"/>
                <a:ea typeface="SimSun" panose="02010600030101010101" pitchFamily="2" charset="-122"/>
              </a:rPr>
              <a:t>A level 3 normalized  33 prevalent tumor types of  RNA-Seq gene expression data from Pan-Cancer Atlas was used in the study. </a:t>
            </a:r>
          </a:p>
          <a:p>
            <a:pPr algn="just">
              <a:defRPr/>
            </a:pPr>
            <a:endParaRPr lang="en-US" kern="0" dirty="0">
              <a:solidFill>
                <a:schemeClr val="bg2">
                  <a:lumMod val="25000"/>
                </a:schemeClr>
              </a:solidFill>
              <a:latin typeface="Times New Roman" panose="02020603050405020304" pitchFamily="18" charset="0"/>
              <a:ea typeface="SimSun" panose="02010600030101010101" pitchFamily="2" charset="-122"/>
            </a:endParaRPr>
          </a:p>
          <a:p>
            <a:pPr algn="just">
              <a:defRPr/>
            </a:pPr>
            <a:r>
              <a:rPr lang="en-US" kern="0" dirty="0">
                <a:solidFill>
                  <a:schemeClr val="bg2">
                    <a:lumMod val="25000"/>
                  </a:schemeClr>
                </a:solidFill>
                <a:latin typeface="Times New Roman" panose="02020603050405020304" pitchFamily="18" charset="0"/>
                <a:ea typeface="SimSun" panose="02010600030101010101" pitchFamily="2" charset="-122"/>
              </a:rPr>
              <a:t>It is a publicly available dataset with 20531 gene expression counts with 1 classification column (Tumor gene expression types) and 10446 tumor samples (rows). Pan-Cancer Atlas. </a:t>
            </a:r>
          </a:p>
          <a:p>
            <a:pPr algn="just">
              <a:defRPr/>
            </a:pPr>
            <a:endParaRPr lang="en-US" kern="0" dirty="0">
              <a:solidFill>
                <a:schemeClr val="bg2">
                  <a:lumMod val="25000"/>
                </a:schemeClr>
              </a:solidFill>
              <a:latin typeface="Times New Roman" panose="02020603050405020304" pitchFamily="18" charset="0"/>
              <a:ea typeface="SimSun" panose="02010600030101010101" pitchFamily="2" charset="-122"/>
            </a:endParaRPr>
          </a:p>
          <a:p>
            <a:pPr algn="just">
              <a:defRPr/>
            </a:pPr>
            <a:r>
              <a:rPr lang="en-US" kern="0" dirty="0">
                <a:solidFill>
                  <a:schemeClr val="bg2">
                    <a:lumMod val="25000"/>
                  </a:schemeClr>
                </a:solidFill>
                <a:latin typeface="Times New Roman" panose="02020603050405020304" pitchFamily="18" charset="0"/>
                <a:ea typeface="SimSun" panose="02010600030101010101" pitchFamily="2" charset="-122"/>
              </a:rPr>
              <a:t>The 20531 column was further reduced to 10363 gene expression for the analysis. </a:t>
            </a:r>
            <a:endParaRPr lang="en-US" sz="1800" kern="0" dirty="0">
              <a:solidFill>
                <a:schemeClr val="bg2">
                  <a:lumMod val="25000"/>
                </a:schemeClr>
              </a:solidFill>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374994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3619580-39D7-46DF-8BBB-27A8ADAB6252}"/>
              </a:ext>
            </a:extLst>
          </p:cNvPr>
          <p:cNvCxnSpPr/>
          <p:nvPr/>
        </p:nvCxnSpPr>
        <p:spPr>
          <a:xfrm>
            <a:off x="377505" y="3481433"/>
            <a:ext cx="11434194"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 name="Subtitle 2">
            <a:extLst>
              <a:ext uri="{FF2B5EF4-FFF2-40B4-BE49-F238E27FC236}">
                <a16:creationId xmlns:a16="http://schemas.microsoft.com/office/drawing/2014/main" id="{75515067-560B-4B68-872C-FB6CFBF55733}"/>
              </a:ext>
            </a:extLst>
          </p:cNvPr>
          <p:cNvSpPr txBox="1">
            <a:spLocks/>
          </p:cNvSpPr>
          <p:nvPr/>
        </p:nvSpPr>
        <p:spPr>
          <a:xfrm>
            <a:off x="574611" y="2172757"/>
            <a:ext cx="10154907" cy="1400954"/>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lgn="ctr">
              <a:buNone/>
            </a:pPr>
            <a:r>
              <a:rPr lang="en-US" sz="7200" b="1" dirty="0"/>
              <a:t>MATERIALS &amp; METHODS</a:t>
            </a:r>
          </a:p>
        </p:txBody>
      </p:sp>
    </p:spTree>
    <p:extLst>
      <p:ext uri="{BB962C8B-B14F-4D97-AF65-F5344CB8AC3E}">
        <p14:creationId xmlns:p14="http://schemas.microsoft.com/office/powerpoint/2010/main" val="2791764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181202" y="575401"/>
            <a:ext cx="9628632" cy="1035286"/>
          </a:xfrm>
        </p:spPr>
        <p:txBody>
          <a:bodyPr>
            <a:normAutofit/>
          </a:bodyPr>
          <a:lstStyle/>
          <a:p>
            <a:r>
              <a:rPr lang="en-US" sz="4400" dirty="0">
                <a:solidFill>
                  <a:schemeClr val="bg2"/>
                </a:solidFill>
              </a:rPr>
              <a:t>Methods</a:t>
            </a:r>
          </a:p>
        </p:txBody>
      </p:sp>
      <p:sp>
        <p:nvSpPr>
          <p:cNvPr id="9" name="Text Placeholder 6">
            <a:extLst>
              <a:ext uri="{FF2B5EF4-FFF2-40B4-BE49-F238E27FC236}">
                <a16:creationId xmlns:a16="http://schemas.microsoft.com/office/drawing/2014/main" id="{123C86EF-912C-490B-AE11-0A8D991F2640}"/>
              </a:ext>
            </a:extLst>
          </p:cNvPr>
          <p:cNvSpPr txBox="1">
            <a:spLocks/>
          </p:cNvSpPr>
          <p:nvPr/>
        </p:nvSpPr>
        <p:spPr>
          <a:xfrm>
            <a:off x="650681" y="2910348"/>
            <a:ext cx="3376685" cy="825992"/>
          </a:xfrm>
          <a:prstGeom prst="rect">
            <a:avLst/>
          </a:prstGeom>
          <a:solidFill>
            <a:schemeClr val="accent6">
              <a:lumMod val="50000"/>
            </a:schemeClr>
          </a:solidFill>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None/>
              <a:defRPr/>
            </a:pPr>
            <a:r>
              <a:rPr lang="en-GB" b="1" dirty="0">
                <a:solidFill>
                  <a:schemeClr val="bg2"/>
                </a:solidFill>
                <a:latin typeface="Times New Roman" panose="02020603050405020304" pitchFamily="18" charset="0"/>
                <a:cs typeface="Times New Roman" panose="02020603050405020304" pitchFamily="18" charset="0"/>
              </a:rPr>
              <a:t>DATA PREPROCESSING &amp; TRANSFORMATION</a:t>
            </a:r>
          </a:p>
        </p:txBody>
      </p:sp>
      <p:sp>
        <p:nvSpPr>
          <p:cNvPr id="10" name="Text Placeholder 9">
            <a:extLst>
              <a:ext uri="{FF2B5EF4-FFF2-40B4-BE49-F238E27FC236}">
                <a16:creationId xmlns:a16="http://schemas.microsoft.com/office/drawing/2014/main" id="{C3026D46-9B2D-4A8D-B75B-8B558F1476DA}"/>
              </a:ext>
            </a:extLst>
          </p:cNvPr>
          <p:cNvSpPr txBox="1">
            <a:spLocks noChangeArrowheads="1"/>
          </p:cNvSpPr>
          <p:nvPr/>
        </p:nvSpPr>
        <p:spPr>
          <a:xfrm>
            <a:off x="716501" y="4253705"/>
            <a:ext cx="3245044" cy="2503488"/>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346075" indent="-346075">
              <a:spcBef>
                <a:spcPts val="363"/>
              </a:spcBef>
            </a:pPr>
            <a:r>
              <a:rPr lang="en-GB" altLang="en-US" dirty="0"/>
              <a:t>Feature Selection</a:t>
            </a:r>
          </a:p>
          <a:p>
            <a:pPr marL="346075" indent="-346075">
              <a:spcBef>
                <a:spcPts val="363"/>
              </a:spcBef>
            </a:pPr>
            <a:r>
              <a:rPr lang="en-GB" altLang="en-US" dirty="0"/>
              <a:t>Log Transformation and Image Synthesis</a:t>
            </a:r>
          </a:p>
          <a:p>
            <a:pPr marL="346075" indent="-346075">
              <a:spcBef>
                <a:spcPts val="363"/>
              </a:spcBef>
            </a:pPr>
            <a:r>
              <a:rPr lang="en-GB" altLang="en-US" dirty="0"/>
              <a:t>Transfer Learning</a:t>
            </a:r>
          </a:p>
          <a:p>
            <a:pPr marL="346075" indent="-346075">
              <a:spcBef>
                <a:spcPts val="363"/>
              </a:spcBef>
            </a:pPr>
            <a:r>
              <a:rPr lang="en-GB" altLang="en-US" dirty="0"/>
              <a:t>Explainable AI</a:t>
            </a:r>
            <a:endParaRPr lang="en-US" altLang="en-US" dirty="0"/>
          </a:p>
        </p:txBody>
      </p:sp>
      <p:sp>
        <p:nvSpPr>
          <p:cNvPr id="11" name="Text Placeholder 7">
            <a:extLst>
              <a:ext uri="{FF2B5EF4-FFF2-40B4-BE49-F238E27FC236}">
                <a16:creationId xmlns:a16="http://schemas.microsoft.com/office/drawing/2014/main" id="{BBF0BED3-0A43-4A67-8418-7015658F70AF}"/>
              </a:ext>
            </a:extLst>
          </p:cNvPr>
          <p:cNvSpPr txBox="1">
            <a:spLocks/>
          </p:cNvSpPr>
          <p:nvPr/>
        </p:nvSpPr>
        <p:spPr>
          <a:xfrm>
            <a:off x="7108886" y="2996073"/>
            <a:ext cx="3376685" cy="825992"/>
          </a:xfrm>
          <a:prstGeom prst="rect">
            <a:avLst/>
          </a:prstGeom>
          <a:solidFill>
            <a:schemeClr val="accent6">
              <a:lumMod val="50000"/>
            </a:schemeClr>
          </a:solidFill>
        </p:spPr>
        <p:txBody>
          <a:bodyPr rtlCol="0"/>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lgn="ctr">
              <a:buNone/>
              <a:defRPr/>
            </a:pPr>
            <a:r>
              <a:rPr lang="en-GB" b="1" dirty="0">
                <a:solidFill>
                  <a:schemeClr val="bg2"/>
                </a:solidFill>
                <a:latin typeface="Times New Roman" panose="02020603050405020304" pitchFamily="18" charset="0"/>
                <a:cs typeface="Times New Roman" panose="02020603050405020304" pitchFamily="18" charset="0"/>
              </a:rPr>
              <a:t>EXPERIMENTAL SETUP</a:t>
            </a:r>
            <a:endParaRPr lang="en-US" b="1" dirty="0">
              <a:solidFill>
                <a:schemeClr val="bg2"/>
              </a:solidFill>
              <a:latin typeface="Times New Roman" panose="02020603050405020304" pitchFamily="18" charset="0"/>
              <a:cs typeface="Times New Roman" panose="02020603050405020304" pitchFamily="18" charset="0"/>
            </a:endParaRPr>
          </a:p>
        </p:txBody>
      </p:sp>
      <p:sp>
        <p:nvSpPr>
          <p:cNvPr id="12" name="Text Placeholder 10">
            <a:extLst>
              <a:ext uri="{FF2B5EF4-FFF2-40B4-BE49-F238E27FC236}">
                <a16:creationId xmlns:a16="http://schemas.microsoft.com/office/drawing/2014/main" id="{90948815-C195-462B-82BD-69891E9B9687}"/>
              </a:ext>
            </a:extLst>
          </p:cNvPr>
          <p:cNvSpPr txBox="1">
            <a:spLocks noChangeArrowheads="1"/>
          </p:cNvSpPr>
          <p:nvPr/>
        </p:nvSpPr>
        <p:spPr>
          <a:xfrm>
            <a:off x="7715385" y="4339430"/>
            <a:ext cx="2381116" cy="1689895"/>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346075" indent="-346075">
              <a:spcBef>
                <a:spcPts val="363"/>
              </a:spcBef>
            </a:pPr>
            <a:r>
              <a:rPr lang="en-GB" altLang="en-US" dirty="0"/>
              <a:t>VGG19</a:t>
            </a:r>
          </a:p>
          <a:p>
            <a:pPr marL="346075" indent="-346075">
              <a:spcBef>
                <a:spcPts val="363"/>
              </a:spcBef>
            </a:pPr>
            <a:r>
              <a:rPr lang="en-GB" altLang="en-US" dirty="0"/>
              <a:t>DENSENET169</a:t>
            </a:r>
          </a:p>
          <a:p>
            <a:pPr marL="346075" indent="-346075">
              <a:spcBef>
                <a:spcPts val="363"/>
              </a:spcBef>
            </a:pPr>
            <a:r>
              <a:rPr lang="en-GB" altLang="en-US" dirty="0"/>
              <a:t>XCEPTION</a:t>
            </a:r>
          </a:p>
          <a:p>
            <a:pPr marL="346075" indent="-346075">
              <a:spcBef>
                <a:spcPts val="363"/>
              </a:spcBef>
            </a:pPr>
            <a:r>
              <a:rPr lang="en-GB" altLang="en-US" dirty="0"/>
              <a:t>RESNET50</a:t>
            </a:r>
            <a:endParaRPr lang="en-US" altLang="en-US" dirty="0"/>
          </a:p>
        </p:txBody>
      </p:sp>
      <p:sp>
        <p:nvSpPr>
          <p:cNvPr id="16" name="Text Placeholder 9">
            <a:extLst>
              <a:ext uri="{FF2B5EF4-FFF2-40B4-BE49-F238E27FC236}">
                <a16:creationId xmlns:a16="http://schemas.microsoft.com/office/drawing/2014/main" id="{5F2D359F-866F-48FC-8B9D-3AFB51CEAC42}"/>
              </a:ext>
            </a:extLst>
          </p:cNvPr>
          <p:cNvSpPr txBox="1">
            <a:spLocks noChangeArrowheads="1"/>
          </p:cNvSpPr>
          <p:nvPr/>
        </p:nvSpPr>
        <p:spPr>
          <a:xfrm>
            <a:off x="1559422" y="2296094"/>
            <a:ext cx="1607942" cy="468154"/>
          </a:xfrm>
          <a:prstGeom prst="rect">
            <a:avLst/>
          </a:prstGeom>
        </p:spPr>
        <p:txBody>
          <a:bodyPr>
            <a:normAutofit fontScale="92500" lnSpcReduction="10000"/>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spcBef>
                <a:spcPts val="363"/>
              </a:spcBef>
              <a:buNone/>
            </a:pPr>
            <a:r>
              <a:rPr lang="en-US" altLang="en-US" sz="2800" b="1" dirty="0"/>
              <a:t>P</a:t>
            </a:r>
            <a:r>
              <a:rPr lang="en-GB" altLang="en-US" sz="2800" b="1" dirty="0"/>
              <a:t>HASE </a:t>
            </a:r>
            <a:r>
              <a:rPr lang="en-GB" altLang="en-US" sz="2800" b="1" dirty="0">
                <a:latin typeface="Times New Roman" panose="02020603050405020304" pitchFamily="18" charset="0"/>
                <a:cs typeface="Times New Roman" panose="02020603050405020304" pitchFamily="18" charset="0"/>
              </a:rPr>
              <a:t>I</a:t>
            </a:r>
            <a:endParaRPr lang="en-US" altLang="en-US" sz="2800" b="1" dirty="0"/>
          </a:p>
        </p:txBody>
      </p:sp>
      <p:sp>
        <p:nvSpPr>
          <p:cNvPr id="17" name="Text Placeholder 9">
            <a:extLst>
              <a:ext uri="{FF2B5EF4-FFF2-40B4-BE49-F238E27FC236}">
                <a16:creationId xmlns:a16="http://schemas.microsoft.com/office/drawing/2014/main" id="{F45AC220-2E72-49C0-923F-287DABB1AB39}"/>
              </a:ext>
            </a:extLst>
          </p:cNvPr>
          <p:cNvSpPr txBox="1">
            <a:spLocks noChangeArrowheads="1"/>
          </p:cNvSpPr>
          <p:nvPr/>
        </p:nvSpPr>
        <p:spPr>
          <a:xfrm>
            <a:off x="7993258" y="2296094"/>
            <a:ext cx="1607942" cy="468154"/>
          </a:xfrm>
          <a:prstGeom prst="rect">
            <a:avLst/>
          </a:prstGeom>
        </p:spPr>
        <p:txBody>
          <a:bodyPr>
            <a:normAutofit fontScale="92500" lnSpcReduction="10000"/>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spcBef>
                <a:spcPts val="363"/>
              </a:spcBef>
              <a:buNone/>
            </a:pPr>
            <a:r>
              <a:rPr lang="en-US" altLang="en-US" sz="2800" b="1" dirty="0"/>
              <a:t>P</a:t>
            </a:r>
            <a:r>
              <a:rPr lang="en-GB" altLang="en-US" sz="2800" b="1" dirty="0"/>
              <a:t>HASE </a:t>
            </a:r>
            <a:r>
              <a:rPr lang="en-GB" altLang="en-US" sz="2800" b="1" dirty="0">
                <a:latin typeface="Times New Roman" panose="02020603050405020304" pitchFamily="18" charset="0"/>
                <a:cs typeface="Times New Roman" panose="02020603050405020304" pitchFamily="18" charset="0"/>
              </a:rPr>
              <a:t>II</a:t>
            </a:r>
            <a:endParaRPr lang="en-US" altLang="en-US" sz="2800" b="1" dirty="0"/>
          </a:p>
        </p:txBody>
      </p:sp>
    </p:spTree>
    <p:extLst>
      <p:ext uri="{BB962C8B-B14F-4D97-AF65-F5344CB8AC3E}">
        <p14:creationId xmlns:p14="http://schemas.microsoft.com/office/powerpoint/2010/main" val="264008071"/>
      </p:ext>
    </p:extLst>
  </p:cSld>
  <p:clrMapOvr>
    <a:masterClrMapping/>
  </p:clrMapOvr>
  <mc:AlternateContent xmlns:mc="http://schemas.openxmlformats.org/markup-compatibility/2006" xmlns:p14="http://schemas.microsoft.com/office/powerpoint/2010/main">
    <mc:Choice Requires="p14">
      <p:transition spd="med" p14:dur="700" advTm="2535">
        <p:fade/>
      </p:transition>
    </mc:Choice>
    <mc:Fallback xmlns="">
      <p:transition spd="med" advTm="2535">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8">
            <a:extLst>
              <a:ext uri="{FF2B5EF4-FFF2-40B4-BE49-F238E27FC236}">
                <a16:creationId xmlns:a16="http://schemas.microsoft.com/office/drawing/2014/main" id="{1024ED12-26B2-41DE-BA0D-82F26FAF8990}"/>
              </a:ext>
            </a:extLst>
          </p:cNvPr>
          <p:cNvSpPr>
            <a:spLocks noGrp="1"/>
          </p:cNvSpPr>
          <p:nvPr>
            <p:ph sz="half" idx="1"/>
          </p:nvPr>
        </p:nvSpPr>
        <p:spPr>
          <a:xfrm>
            <a:off x="181202" y="2035413"/>
            <a:ext cx="11522075" cy="4638674"/>
          </a:xfrm>
        </p:spPr>
        <p:txBody>
          <a:bodyPr rtlCol="0">
            <a:normAutofit lnSpcReduction="10000"/>
          </a:bodyPr>
          <a:lstStyle/>
          <a:p>
            <a:pPr marL="0" indent="0" fontAlgn="auto">
              <a:spcBef>
                <a:spcPts val="360"/>
              </a:spcBef>
              <a:spcAft>
                <a:spcPts val="0"/>
              </a:spcAft>
              <a:buFont typeface="Arial" panose="020B0604020202020204" pitchFamily="34" charset="0"/>
              <a:buNone/>
              <a:defRPr/>
            </a:pPr>
            <a:r>
              <a:rPr lang="en-GB" sz="2000" b="1" u="sng" dirty="0">
                <a:latin typeface="Times New Roman" panose="02020603050405020304" pitchFamily="18" charset="0"/>
                <a:cs typeface="Times New Roman" panose="02020603050405020304" pitchFamily="18" charset="0"/>
              </a:rPr>
              <a:t>STEP I: FEATURE SELECTION</a:t>
            </a:r>
          </a:p>
          <a:p>
            <a:pPr marL="0" indent="0" fontAlgn="auto">
              <a:spcBef>
                <a:spcPts val="360"/>
              </a:spcBef>
              <a:spcAft>
                <a:spcPts val="0"/>
              </a:spcAft>
              <a:buFont typeface="Arial" panose="020B0604020202020204" pitchFamily="34" charset="0"/>
              <a:buNone/>
              <a:defRPr/>
            </a:pPr>
            <a:endParaRPr lang="en-GB" sz="1000" b="1" u="sng" dirty="0">
              <a:latin typeface="Times New Roman" panose="02020603050405020304" pitchFamily="18" charset="0"/>
              <a:cs typeface="Times New Roman" panose="02020603050405020304" pitchFamily="18" charset="0"/>
            </a:endParaRPr>
          </a:p>
          <a:p>
            <a:pPr marL="347472" indent="-347472" algn="just" fontAlgn="auto">
              <a:lnSpc>
                <a:spcPct val="124000"/>
              </a:lnSpc>
              <a:spcBef>
                <a:spcPts val="360"/>
              </a:spcBef>
              <a:spcAft>
                <a:spcPts val="0"/>
              </a:spcAft>
              <a:defRPr/>
            </a:pPr>
            <a:r>
              <a:rPr lang="en-GB" sz="1600" dirty="0">
                <a:latin typeface="Times New Roman" panose="02020603050405020304" pitchFamily="18" charset="0"/>
                <a:cs typeface="Times New Roman" panose="02020603050405020304" pitchFamily="18" charset="0"/>
              </a:rPr>
              <a:t>Matching with annotation files from NCBI (National Center for Biotechnology Information)  that contain records of genes to filter out those not found in the file.</a:t>
            </a:r>
          </a:p>
          <a:p>
            <a:pPr marL="347472" indent="-347472" algn="just" fontAlgn="auto">
              <a:lnSpc>
                <a:spcPct val="124000"/>
              </a:lnSpc>
              <a:spcBef>
                <a:spcPts val="360"/>
              </a:spcBef>
              <a:spcAft>
                <a:spcPts val="0"/>
              </a:spcAft>
              <a:defRPr/>
            </a:pPr>
            <a:r>
              <a:rPr lang="en-GB" sz="1600" dirty="0">
                <a:latin typeface="Times New Roman" panose="02020603050405020304" pitchFamily="18" charset="0"/>
                <a:cs typeface="Times New Roman" panose="02020603050405020304" pitchFamily="18" charset="0"/>
              </a:rPr>
              <a:t>A variance threshold of 1.19 was used to filter out and reduce the gene expression features by </a:t>
            </a:r>
            <a:r>
              <a:rPr lang="en-US" sz="1600" kern="0" dirty="0">
                <a:latin typeface="Times New Roman" panose="02020603050405020304" pitchFamily="18" charset="0"/>
                <a:ea typeface="SimSun" panose="02010600030101010101" pitchFamily="2" charset="-122"/>
                <a:cs typeface="Times New Roman" panose="02020603050405020304" pitchFamily="18" charset="0"/>
              </a:rPr>
              <a:t>disqualifying zero variance features</a:t>
            </a:r>
          </a:p>
          <a:p>
            <a:pPr marL="347472" indent="-347472" algn="just" fontAlgn="auto">
              <a:lnSpc>
                <a:spcPct val="124000"/>
              </a:lnSpc>
              <a:spcBef>
                <a:spcPts val="360"/>
              </a:spcBef>
              <a:spcAft>
                <a:spcPts val="0"/>
              </a:spcAft>
              <a:defRPr/>
            </a:pPr>
            <a:r>
              <a:rPr lang="en-US" sz="1600" kern="0" dirty="0">
                <a:latin typeface="Times New Roman" panose="02020603050405020304" pitchFamily="18" charset="0"/>
                <a:ea typeface="SimSun" panose="02010600030101010101" pitchFamily="2" charset="-122"/>
                <a:cs typeface="Times New Roman" panose="02020603050405020304" pitchFamily="18" charset="0"/>
              </a:rPr>
              <a:t>This finally reduces the features from 20531 to 10363. This was also manually inspected in the Excel file [3].</a:t>
            </a:r>
            <a:endParaRPr lang="en-US" sz="4800" kern="0" dirty="0">
              <a:latin typeface="Times New Roman" panose="02020603050405020304" pitchFamily="18" charset="0"/>
              <a:ea typeface="SimSun" panose="02010600030101010101" pitchFamily="2" charset="-122"/>
              <a:cs typeface="Times New Roman" panose="02020603050405020304" pitchFamily="18" charset="0"/>
            </a:endParaRPr>
          </a:p>
          <a:p>
            <a:pPr marL="0" indent="0" algn="just" fontAlgn="auto">
              <a:spcBef>
                <a:spcPts val="360"/>
              </a:spcBef>
              <a:spcAft>
                <a:spcPts val="0"/>
              </a:spcAft>
              <a:buFont typeface="Arial" panose="020B0604020202020204" pitchFamily="34" charset="0"/>
              <a:buNone/>
              <a:defRPr/>
            </a:pPr>
            <a:endParaRPr lang="en-US" sz="4000" kern="0" dirty="0">
              <a:latin typeface="Times New Roman" panose="02020603050405020304" pitchFamily="18" charset="0"/>
              <a:ea typeface="SimSun" panose="02010600030101010101" pitchFamily="2" charset="-122"/>
              <a:cs typeface="Times New Roman" panose="02020603050405020304" pitchFamily="18" charset="0"/>
            </a:endParaRPr>
          </a:p>
          <a:p>
            <a:pPr marL="0" indent="0" algn="just" fontAlgn="auto">
              <a:spcBef>
                <a:spcPts val="360"/>
              </a:spcBef>
              <a:spcAft>
                <a:spcPts val="0"/>
              </a:spcAft>
              <a:buFont typeface="Arial" panose="020B0604020202020204" pitchFamily="34" charset="0"/>
              <a:buNone/>
              <a:defRPr/>
            </a:pPr>
            <a:r>
              <a:rPr lang="en-US" sz="2000" b="1" u="sng" kern="0" dirty="0">
                <a:latin typeface="Times New Roman" panose="02020603050405020304" pitchFamily="18" charset="0"/>
                <a:ea typeface="SimSun" panose="02010600030101010101" pitchFamily="2" charset="-122"/>
                <a:cs typeface="Times New Roman" panose="02020603050405020304" pitchFamily="18" charset="0"/>
              </a:rPr>
              <a:t>STEP II: LOG TRANSFORMATION AND IMAGE SYNTHESIS</a:t>
            </a:r>
          </a:p>
          <a:p>
            <a:pPr marL="347472" indent="-347472" algn="just" fontAlgn="auto">
              <a:lnSpc>
                <a:spcPct val="134000"/>
              </a:lnSpc>
              <a:spcBef>
                <a:spcPts val="360"/>
              </a:spcBef>
              <a:spcAft>
                <a:spcPts val="0"/>
              </a:spcAft>
              <a:defRPr/>
            </a:pPr>
            <a:r>
              <a:rPr lang="en-US" sz="1600" kern="0" dirty="0">
                <a:latin typeface="Times New Roman" panose="02020603050405020304" pitchFamily="18" charset="0"/>
                <a:ea typeface="SimSun" panose="02010600030101010101" pitchFamily="2" charset="-122"/>
              </a:rPr>
              <a:t>A log transform was used; y = logbase2(x + 1) to reduce the scale of the expression count of the genes</a:t>
            </a:r>
          </a:p>
          <a:p>
            <a:pPr marL="347472" indent="-347472" algn="just" fontAlgn="auto">
              <a:lnSpc>
                <a:spcPct val="134000"/>
              </a:lnSpc>
              <a:spcBef>
                <a:spcPts val="360"/>
              </a:spcBef>
              <a:spcAft>
                <a:spcPts val="0"/>
              </a:spcAft>
              <a:defRPr/>
            </a:pPr>
            <a:r>
              <a:rPr lang="en-US" sz="1600" kern="0" dirty="0">
                <a:latin typeface="Times New Roman" panose="02020603050405020304" pitchFamily="18" charset="0"/>
                <a:ea typeface="SimSun" panose="02010600030101010101" pitchFamily="2" charset="-122"/>
              </a:rPr>
              <a:t>The data was reshaped from a 10363x1 array into a 102x102 image by adding zeros at the last line of the image. The images were normalized</a:t>
            </a:r>
          </a:p>
          <a:p>
            <a:pPr marL="347472" indent="-347472" algn="just" fontAlgn="auto">
              <a:lnSpc>
                <a:spcPct val="134000"/>
              </a:lnSpc>
              <a:spcBef>
                <a:spcPts val="360"/>
              </a:spcBef>
              <a:spcAft>
                <a:spcPts val="0"/>
              </a:spcAft>
              <a:defRPr/>
            </a:pPr>
            <a:r>
              <a:rPr lang="en-US" sz="1600" kern="0" dirty="0">
                <a:latin typeface="Times New Roman" panose="02020603050405020304" pitchFamily="18" charset="0"/>
                <a:ea typeface="SimSun" panose="02010600030101010101" pitchFamily="2" charset="-122"/>
              </a:rPr>
              <a:t>The images were then converted to a greyscale image with a single channel which was converted to having 3 channels through a channel duplication mechanism – with the ImageGenerator function in Keras.</a:t>
            </a:r>
            <a:endParaRPr lang="en-GB" dirty="0"/>
          </a:p>
          <a:p>
            <a:pPr marL="347472" indent="-347472" fontAlgn="auto">
              <a:spcBef>
                <a:spcPts val="360"/>
              </a:spcBef>
              <a:spcAft>
                <a:spcPts val="0"/>
              </a:spcAft>
              <a:defRPr/>
            </a:pPr>
            <a:endParaRPr lang="en-GB" dirty="0">
              <a:solidFill>
                <a:schemeClr val="accent6"/>
              </a:solidFill>
            </a:endParaRPr>
          </a:p>
          <a:p>
            <a:pPr marL="347472" indent="-347472" fontAlgn="auto">
              <a:spcBef>
                <a:spcPts val="360"/>
              </a:spcBef>
              <a:spcAft>
                <a:spcPts val="0"/>
              </a:spcAft>
              <a:defRPr/>
            </a:pPr>
            <a:endParaRPr lang="en-US" dirty="0">
              <a:solidFill>
                <a:schemeClr val="accent6"/>
              </a:solidFill>
            </a:endParaRPr>
          </a:p>
        </p:txBody>
      </p:sp>
      <p:sp>
        <p:nvSpPr>
          <p:cNvPr id="15" name="Title 1">
            <a:extLst>
              <a:ext uri="{FF2B5EF4-FFF2-40B4-BE49-F238E27FC236}">
                <a16:creationId xmlns:a16="http://schemas.microsoft.com/office/drawing/2014/main" id="{399154F6-C374-4E3D-8A2F-773047C2C811}"/>
              </a:ext>
            </a:extLst>
          </p:cNvPr>
          <p:cNvSpPr txBox="1">
            <a:spLocks/>
          </p:cNvSpPr>
          <p:nvPr/>
        </p:nvSpPr>
        <p:spPr bwMode="black">
          <a:xfrm>
            <a:off x="113052" y="600077"/>
            <a:ext cx="11658373" cy="1035286"/>
          </a:xfrm>
          <a:prstGeom prst="rect">
            <a:avLst/>
          </a:prstGeom>
        </p:spPr>
        <p:txBody>
          <a:bodyPr vert="horz" lIns="91440" tIns="45720" rIns="91440" bIns="45720" rtlCol="0" anchor="ctr">
            <a:normAutofit/>
          </a:bodyPr>
          <a:lstStyle>
            <a:lvl1pPr algn="l" defTabSz="914400" rtl="0" eaLnBrk="1" latinLnBrk="0" hangingPunct="1">
              <a:lnSpc>
                <a:spcPct val="95000"/>
              </a:lnSpc>
              <a:spcBef>
                <a:spcPct val="0"/>
              </a:spcBef>
              <a:buNone/>
              <a:defRPr sz="3000" kern="1200">
                <a:solidFill>
                  <a:schemeClr val="bg1"/>
                </a:solidFill>
                <a:latin typeface="+mj-lt"/>
                <a:ea typeface="+mj-ea"/>
                <a:cs typeface="+mj-cs"/>
              </a:defRPr>
            </a:lvl1pPr>
          </a:lstStyle>
          <a:p>
            <a:pPr>
              <a:defRPr/>
            </a:pPr>
            <a:r>
              <a:rPr lang="en-GB" sz="4400" dirty="0">
                <a:solidFill>
                  <a:schemeClr val="bg2"/>
                </a:solidFill>
                <a:cs typeface="Times New Roman" panose="02020603050405020304" pitchFamily="18" charset="0"/>
              </a:rPr>
              <a:t>Phase </a:t>
            </a:r>
            <a:r>
              <a:rPr lang="en-GB" sz="4400" dirty="0">
                <a:solidFill>
                  <a:schemeClr val="bg2"/>
                </a:solidFill>
                <a:latin typeface="Times New Roman" panose="02020603050405020304" pitchFamily="18" charset="0"/>
                <a:cs typeface="Times New Roman" panose="02020603050405020304" pitchFamily="18" charset="0"/>
              </a:rPr>
              <a:t>I</a:t>
            </a:r>
            <a:r>
              <a:rPr lang="en-GB" sz="4400" dirty="0">
                <a:solidFill>
                  <a:schemeClr val="bg2"/>
                </a:solidFill>
                <a:cs typeface="Times New Roman" panose="02020603050405020304" pitchFamily="18" charset="0"/>
              </a:rPr>
              <a:t> : Data Pre-processing and Transformation</a:t>
            </a:r>
          </a:p>
        </p:txBody>
      </p:sp>
    </p:spTree>
    <p:extLst>
      <p:ext uri="{BB962C8B-B14F-4D97-AF65-F5344CB8AC3E}">
        <p14:creationId xmlns:p14="http://schemas.microsoft.com/office/powerpoint/2010/main" val="1738188435"/>
      </p:ext>
    </p:extLst>
  </p:cSld>
  <p:clrMapOvr>
    <a:masterClrMapping/>
  </p:clrMapOvr>
  <mc:AlternateContent xmlns:mc="http://schemas.openxmlformats.org/markup-compatibility/2006" xmlns:p14="http://schemas.microsoft.com/office/powerpoint/2010/main">
    <mc:Choice Requires="p14">
      <p:transition spd="med" p14:dur="700" advTm="2535">
        <p:fade/>
      </p:transition>
    </mc:Choice>
    <mc:Fallback xmlns="">
      <p:transition spd="med" advTm="2535">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5174</TotalTime>
  <Words>3938</Words>
  <Application>Microsoft Office PowerPoint</Application>
  <PresentationFormat>Widescreen</PresentationFormat>
  <Paragraphs>231</Paragraphs>
  <Slides>22</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Arial</vt:lpstr>
      <vt:lpstr>Calibri</vt:lpstr>
      <vt:lpstr>Google Sans</vt:lpstr>
      <vt:lpstr>Poppins</vt:lpstr>
      <vt:lpstr>Sabon Next LT</vt:lpstr>
      <vt:lpstr>Times New Roman</vt:lpstr>
      <vt:lpstr>Wingdings</vt:lpstr>
      <vt:lpstr>Educational subjects 16x9</vt:lpstr>
      <vt:lpstr>Cancer Gene Expression Classification Using Transfer Learning and Explainable AI</vt:lpstr>
      <vt:lpstr>PowerPoint Presentation</vt:lpstr>
      <vt:lpstr>Introduction</vt:lpstr>
      <vt:lpstr>Aims &amp; Objectives</vt:lpstr>
      <vt:lpstr>PowerPoint Presentation</vt:lpstr>
      <vt:lpstr>Overview of the dataset</vt:lpstr>
      <vt:lpstr>PowerPoint Presentation</vt:lpstr>
      <vt:lpstr>Methods</vt:lpstr>
      <vt:lpstr>PowerPoint Presentation</vt:lpstr>
      <vt:lpstr>Phase I : Data Pre-processing and Transformation</vt:lpstr>
      <vt:lpstr>Phase II : Experimental Setup</vt:lpstr>
      <vt:lpstr>PowerPoint Presentation</vt:lpstr>
      <vt:lpstr>Data Modelling &amp; Implementation</vt:lpstr>
      <vt:lpstr>PowerPoint Presentation</vt:lpstr>
      <vt:lpstr>Results</vt:lpstr>
      <vt:lpstr>Confusion Matrix for ResNet50 on 10% Test Data</vt:lpstr>
      <vt:lpstr>Red &amp; Green attribution for class  prediction in ResNet50 </vt:lpstr>
      <vt:lpstr>PowerPoint Presentation</vt:lpstr>
      <vt:lpstr>Conclusion</vt:lpstr>
      <vt:lpstr>Future Works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Applying Statistical Analysis and Modelling Techniques Classify Raisin Types</dc:title>
  <dc:creator>Oluwaseun  OlugbemigaAwonuga</dc:creator>
  <cp:lastModifiedBy>Omowumi Anthony</cp:lastModifiedBy>
  <cp:revision>87</cp:revision>
  <dcterms:created xsi:type="dcterms:W3CDTF">2023-04-26T20:56:20Z</dcterms:created>
  <dcterms:modified xsi:type="dcterms:W3CDTF">2023-10-02T12:56:25Z</dcterms:modified>
</cp:coreProperties>
</file>

<file path=docProps/thumbnail.jpeg>
</file>